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 panose="020B0604020202090204"/>
      </a:defRPr>
    </a:lvl1pPr>
    <a:lvl2pPr indent="228600" latinLnBrk="0">
      <a:defRPr sz="1400">
        <a:latin typeface="+mj-lt"/>
        <a:ea typeface="+mj-ea"/>
        <a:cs typeface="+mj-cs"/>
        <a:sym typeface="Arial" panose="020B0604020202090204"/>
      </a:defRPr>
    </a:lvl2pPr>
    <a:lvl3pPr indent="457200" latinLnBrk="0">
      <a:defRPr sz="1400">
        <a:latin typeface="+mj-lt"/>
        <a:ea typeface="+mj-ea"/>
        <a:cs typeface="+mj-cs"/>
        <a:sym typeface="Arial" panose="020B0604020202090204"/>
      </a:defRPr>
    </a:lvl3pPr>
    <a:lvl4pPr indent="685800" latinLnBrk="0">
      <a:defRPr sz="1400">
        <a:latin typeface="+mj-lt"/>
        <a:ea typeface="+mj-ea"/>
        <a:cs typeface="+mj-cs"/>
        <a:sym typeface="Arial" panose="020B0604020202090204"/>
      </a:defRPr>
    </a:lvl4pPr>
    <a:lvl5pPr indent="914400" latinLnBrk="0">
      <a:defRPr sz="1400">
        <a:latin typeface="+mj-lt"/>
        <a:ea typeface="+mj-ea"/>
        <a:cs typeface="+mj-cs"/>
        <a:sym typeface="Arial" panose="020B0604020202090204"/>
      </a:defRPr>
    </a:lvl5pPr>
    <a:lvl6pPr indent="1143000" latinLnBrk="0">
      <a:defRPr sz="1400">
        <a:latin typeface="+mj-lt"/>
        <a:ea typeface="+mj-ea"/>
        <a:cs typeface="+mj-cs"/>
        <a:sym typeface="Arial" panose="020B0604020202090204"/>
      </a:defRPr>
    </a:lvl6pPr>
    <a:lvl7pPr indent="1371600" latinLnBrk="0">
      <a:defRPr sz="1400">
        <a:latin typeface="+mj-lt"/>
        <a:ea typeface="+mj-ea"/>
        <a:cs typeface="+mj-cs"/>
        <a:sym typeface="Arial" panose="020B0604020202090204"/>
      </a:defRPr>
    </a:lvl7pPr>
    <a:lvl8pPr indent="1600200" latinLnBrk="0">
      <a:defRPr sz="1400">
        <a:latin typeface="+mj-lt"/>
        <a:ea typeface="+mj-ea"/>
        <a:cs typeface="+mj-cs"/>
        <a:sym typeface="Arial" panose="020B0604020202090204"/>
      </a:defRPr>
    </a:lvl8pPr>
    <a:lvl9pPr indent="1828800" latinLnBrk="0">
      <a:defRPr sz="1400">
        <a:latin typeface="+mj-lt"/>
        <a:ea typeface="+mj-ea"/>
        <a:cs typeface="+mj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总结Handler的使用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measure过程主要就是从顶层父View向子View递归调用view.measure方法（measure中又回调onMeasure方法）的过程,measure操作完成后得到的是对每个View经测量过的measuredWidth和measuredHeight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看出layout也是从顶层父View向子View的递归调用view.layout方法的过程，即父View根据上一步measure子View所得到的布局大小和布局参数，将子View放在合适的位置,layout操作完成之后得到的是对每个View进行位置分配后的mLeft、mTop、mRight、mBotto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View的绘制是借助onDraw方法传入的Canvas类来进行的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Canvas可以理解为容器，画笔是可以设置颜色等属性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界面和控件之所以能响应用户操作，关键就在于负责创建它们的UI线程拥有一个“消息循环（Message Loop）”。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所谓消息循环，其实就是一个While循环语句。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solidFill>
                  <a:srgbClr val="158158"/>
                </a:solidFill>
              </a:defRPr>
            </a:pPr>
            <a:r>
              <a:t>使用场景：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HandlerThread比较适用于单线程+异步队列的场景，比如IO读写操作数据库、文件等，耗时不多而且也不会产生较大的阻塞。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对于网络IO操作，HandlerThread并不适合，因为它只有一个线程，还得排队一个一个等着。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网络IO =&gt; 线程池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Service举例：播放器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服务可由其他应用组件启动，而且即使用户切换到其他应用，服务仍将在后台继续运行。 此外，组件可以绑定到服务，以与之进行交互，甚至是执行进程间通信 (IPC)。 例如，服务可以处理网络事务、播放音乐，执行文件 I/O 或与内容提供程序交互，而所有这一切均可在后台进行。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Service是执行在主线程的。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而很多情况下，我们需要做的事情可能并不希望在主线程执行，那么就应该用intentService。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回顾大家都知道哪些View，有可能的业务场景，Android提供的这些系统View组件，没法满足需求，这时就需要创建新的View，这就是自定义View. 这时候就需要对View的绘制原理有一定的了解了。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如果让大家来画这个佩奇的，大家会怎么来画呢？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View的组织模型可以看到是一颗树，遍历方式采用的自上向下的，深度优先，Android里View也有坐标系的，原点是在左上角，横向是X轴，纵向是Y轴，一个View的坐标是（left,top, right,bottom）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文本"/>
          <p:cNvSpPr txBox="1"/>
          <p:nvPr>
            <p:ph type="title" hasCustomPrompt="1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 hasCustomPrompt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标题文本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标题文本"/>
          <p:cNvSpPr txBox="1"/>
          <p:nvPr>
            <p:ph type="title" hasCustomPrompt="1"/>
          </p:nvPr>
        </p:nvSpPr>
        <p:spPr>
          <a:xfrm>
            <a:off x="666750" y="862012"/>
            <a:ext cx="7810500" cy="1743076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666750" y="2652713"/>
            <a:ext cx="7810500" cy="595313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6" name="Google Shape;59;p13" descr="Google Shape;59;p13"/>
          <p:cNvPicPr>
            <a:picLocks noChangeAspect="1"/>
          </p:cNvPicPr>
          <p:nvPr/>
        </p:nvPicPr>
        <p:blipFill>
          <a:blip r:embed="rId2"/>
          <a:srcRect l="73004" t="87953" b="1569"/>
          <a:stretch>
            <a:fillRect/>
          </a:stretch>
        </p:blipFill>
        <p:spPr>
          <a:xfrm>
            <a:off x="7900826" y="4867685"/>
            <a:ext cx="1136385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668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" name="标题文本"/>
          <p:cNvSpPr txBox="1"/>
          <p:nvPr>
            <p:ph type="title" hasCustomPrompt="1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/>
          <p:nvPr>
            <p:ph type="body" sz="half" idx="1" hasCustomPrompt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Google Shape;26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pic>
        <p:nvPicPr>
          <p:cNvPr id="49" name="Google Shape;28;p5" descr="Google Shape;28;p5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60" name="Google Shape;32;p6" descr="Google Shape;32;p6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" name="标题文本"/>
          <p:cNvSpPr txBox="1"/>
          <p:nvPr>
            <p:ph type="title" hasCustomPrompt="1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标题文本"/>
          <p:cNvSpPr txBox="1"/>
          <p:nvPr>
            <p:ph type="title" hasCustomPrompt="1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Google Shape;41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92" name="标题文本"/>
          <p:cNvSpPr txBox="1"/>
          <p:nvPr>
            <p:ph type="title" hasCustomPrompt="1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Google Shape;44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正文级别 1…"/>
          <p:cNvSpPr txBox="1"/>
          <p:nvPr>
            <p:ph type="body" sz="quarter" idx="1" hasCustomPrompt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Google Shape;10;p1" descr="Google Shape;10;p1"/>
          <p:cNvPicPr>
            <a:picLocks noChangeAspect="1"/>
          </p:cNvPicPr>
          <p:nvPr/>
        </p:nvPicPr>
        <p:blipFill>
          <a:blip r:embed="rId13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311699" y="166538"/>
            <a:ext cx="8520602" cy="5727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" name="Google Shape;22;p4" descr="Google Shape;22;p4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20179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幻灯片编号"/>
          <p:cNvSpPr txBox="1"/>
          <p:nvPr>
            <p:ph type="sldNum" sz="quarter" idx="2"/>
          </p:nvPr>
        </p:nvSpPr>
        <p:spPr>
          <a:xfrm>
            <a:off x="8835447" y="4823354"/>
            <a:ext cx="308561" cy="29382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800">
                <a:solidFill>
                  <a:srgbClr val="B7B7B7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1005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1462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1919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23768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28340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3291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3748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4205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6.tiff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tiff"/><Relationship Id="rId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64;p14" descr="Google Shape;64;p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64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Google Shape;65;p14"/>
          <p:cNvSpPr txBox="1"/>
          <p:nvPr/>
        </p:nvSpPr>
        <p:spPr>
          <a:xfrm>
            <a:off x="391724" y="1590794"/>
            <a:ext cx="5667902" cy="113411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115000"/>
              </a:lnSpc>
              <a:defRPr sz="3000" b="1">
                <a:solidFill>
                  <a:srgbClr val="3A5BAE"/>
                </a:solidFill>
              </a:defRPr>
            </a:pPr>
            <a:r>
              <a:t>复杂应用组件</a:t>
            </a:r>
          </a:p>
          <a:p>
            <a:pPr>
              <a:defRPr sz="2700">
                <a:solidFill>
                  <a:srgbClr val="6D9EEB"/>
                </a:solidFill>
              </a:defRPr>
            </a:pPr>
            <a:r>
              <a:t>Handler机制、多线程与自定义View</a:t>
            </a:r>
          </a:p>
        </p:txBody>
      </p:sp>
      <p:sp>
        <p:nvSpPr>
          <p:cNvPr id="148" name="Google Shape;66;p14"/>
          <p:cNvSpPr txBox="1"/>
          <p:nvPr/>
        </p:nvSpPr>
        <p:spPr>
          <a:xfrm>
            <a:off x="425900" y="2396225"/>
            <a:ext cx="4725301" cy="101030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endParaRPr sz="1900" b="1">
              <a:solidFill>
                <a:srgbClr val="59C4D0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仝亮   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rPr>
              <a:t>liang.tong@bytedance.com</a:t>
            </a:r>
            <a:endParaRPr u="sng"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字节跳动Android工程师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33;p2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 是做什么的？</a:t>
            </a:r>
          </a:p>
        </p:txBody>
      </p:sp>
      <p:sp>
        <p:nvSpPr>
          <p:cNvPr id="188" name="Google Shape;134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先看这样两个例子：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今日头条App启动时，展示了一个开屏广告，默认播放x秒；在x秒后，需跳转到主界面。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用户在抖音App中，点击下载视频，下载过程中需要弹出Loading窗，下载结束后提示用户下载成功/失败。</a:t>
            </a:r>
          </a:p>
        </p:txBody>
      </p:sp>
      <p:sp>
        <p:nvSpPr>
          <p:cNvPr id="189" name="Google Shape;135;p23"/>
          <p:cNvSpPr txBox="1"/>
          <p:nvPr/>
        </p:nvSpPr>
        <p:spPr>
          <a:xfrm>
            <a:off x="2572049" y="3632625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你需要使用Handler！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40;p2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Handler机制</a:t>
            </a:r>
          </a:p>
        </p:txBody>
      </p:sp>
      <p:sp>
        <p:nvSpPr>
          <p:cNvPr id="192" name="Google Shape;141;p2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Handler机制为Android系统解决了以下问题: 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任务调度</a:t>
            </a:r>
            <a:endParaRPr sz="1400" i="1" u="sng">
              <a:solidFill>
                <a:srgbClr val="A55858"/>
              </a:solidFill>
            </a:endParaRP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线程通信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47;p2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5" name="Google Shape;148;p2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     今日头条App启动时，展示了一个开屏广告，默认播放x秒；在x秒后，需跳转到主界面</a:t>
            </a:r>
          </a:p>
        </p:txBody>
      </p:sp>
      <p:pic>
        <p:nvPicPr>
          <p:cNvPr id="196" name="Google Shape;149;p25" descr="Google Shape;149;p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124" y="2493524"/>
            <a:ext cx="4641726" cy="1707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4;p2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9" name="Google Shape;155;p2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     今日头条App启动时，展示了一个开屏广告，默认播放x秒；在x秒后，需跳转到主界面；</a:t>
            </a:r>
            <a:r>
              <a:rPr b="1">
                <a:solidFill>
                  <a:srgbClr val="3A5BAE"/>
                </a:solidFill>
              </a:rPr>
              <a:t>如果用户点击了跳过，则应该直接进入主界面。</a:t>
            </a:r>
            <a:endParaRPr b="1">
              <a:solidFill>
                <a:srgbClr val="3A5BAE"/>
              </a:solidFill>
            </a:endParaRPr>
          </a:p>
        </p:txBody>
      </p:sp>
      <p:pic>
        <p:nvPicPr>
          <p:cNvPr id="200" name="Google Shape;156;p26" descr="Google Shape;156;p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074" y="2085800"/>
            <a:ext cx="5077852" cy="27138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161;p2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203" name="Google Shape;162;p27"/>
          <p:cNvSpPr txBox="1"/>
          <p:nvPr>
            <p:ph type="body" sz="quarter" idx="1"/>
          </p:nvPr>
        </p:nvSpPr>
        <p:spPr>
          <a:xfrm>
            <a:off x="450649" y="900274"/>
            <a:ext cx="4195502" cy="1359301"/>
          </a:xfrm>
          <a:prstGeom prst="rect">
            <a:avLst/>
          </a:prstGeom>
        </p:spPr>
        <p:txBody>
          <a:bodyPr/>
          <a:lstStyle/>
          <a:p>
            <a:pPr marL="0" indent="0" defTabSz="667385">
              <a:buSzTx/>
              <a:buNone/>
              <a:defRPr sz="1315"/>
            </a:pPr>
            <a:r>
              <a:t>      用户在抖音App中，点击下载视频，下载过程中需要弹出Loading窗，下载结束后提示用户下载成功/失败。</a:t>
            </a:r>
          </a:p>
          <a:p>
            <a:pPr marL="0" indent="0" defTabSz="667385">
              <a:spcBef>
                <a:spcPts val="1100"/>
              </a:spcBef>
              <a:buSzTx/>
              <a:buNone/>
              <a:defRPr sz="1315"/>
            </a:pPr>
            <a:r>
              <a:t>       </a:t>
            </a:r>
          </a:p>
        </p:txBody>
      </p:sp>
      <p:grpSp>
        <p:nvGrpSpPr>
          <p:cNvPr id="206" name="Google Shape;163;p27"/>
          <p:cNvGrpSpPr/>
          <p:nvPr/>
        </p:nvGrpSpPr>
        <p:grpSpPr>
          <a:xfrm>
            <a:off x="235552" y="2072412"/>
            <a:ext cx="4510224" cy="2554541"/>
            <a:chOff x="0" y="0"/>
            <a:chExt cx="4510222" cy="2554540"/>
          </a:xfrm>
        </p:grpSpPr>
        <p:sp>
          <p:nvSpPr>
            <p:cNvPr id="204" name="矩形"/>
            <p:cNvSpPr/>
            <p:nvPr/>
          </p:nvSpPr>
          <p:spPr>
            <a:xfrm>
              <a:off x="0" y="0"/>
              <a:ext cx="4510223" cy="2296554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补充知识点:…"/>
            <p:cNvSpPr txBox="1"/>
            <p:nvPr/>
          </p:nvSpPr>
          <p:spPr>
            <a:xfrm>
              <a:off x="0" y="0"/>
              <a:ext cx="4510223" cy="2554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defRPr sz="1800" b="1" i="1" u="sng">
                  <a:solidFill>
                    <a:srgbClr val="FFFFFF"/>
                  </a:solidFill>
                </a:defRPr>
              </a:pPr>
              <a:r>
                <a:t>补充知识点: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Android中，UI控件并非是线程安全的，只能在主线程内调用，所以所有对于UI控件的调用，必须在主线程。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因此，通常我们也把主线程也叫做UI线程。</a:t>
              </a:r>
            </a:p>
          </p:txBody>
        </p:sp>
      </p:grpSp>
      <p:pic>
        <p:nvPicPr>
          <p:cNvPr id="207" name="Google Shape;164;p27" descr="Google Shape;164;p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363" y="112880"/>
            <a:ext cx="3873271" cy="49177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  <p:bldP spid="207" grpId="2" animBg="1" advAuto="0"/>
      <p:bldP spid="206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69;p2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</a:t>
            </a:r>
          </a:p>
        </p:txBody>
      </p:sp>
      <p:sp>
        <p:nvSpPr>
          <p:cNvPr id="210" name="Google Shape;170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调度Message</a:t>
            </a:r>
          </a:p>
          <a:p>
            <a:pPr marL="914400" lvl="1" indent="-317500">
              <a:buSzPts val="1400"/>
              <a:defRPr sz="1400"/>
            </a:pPr>
            <a:r>
              <a:t>新建一个Handler，实现handleMessage()方法</a:t>
            </a:r>
          </a:p>
          <a:p>
            <a:pPr marL="914400" lvl="1" indent="-317500">
              <a:buSzPts val="1400"/>
              <a:defRPr sz="1400"/>
            </a:pPr>
            <a:r>
              <a:t>在适当的时候给上面的Handler发送消息</a:t>
            </a:r>
          </a:p>
          <a:p>
            <a:pPr>
              <a:spcBef>
                <a:spcPts val="1000"/>
              </a:spcBef>
            </a:pPr>
            <a:r>
              <a:t>调度Runnable</a:t>
            </a:r>
          </a:p>
          <a:p>
            <a:pPr marL="914400" lvl="1" indent="-317500">
              <a:buSzPts val="1400"/>
              <a:defRPr sz="1400"/>
            </a:pPr>
            <a:r>
              <a:t>新建一个Handler，然后直接调度Runnable即可</a:t>
            </a:r>
          </a:p>
          <a:p>
            <a:pPr>
              <a:spcBef>
                <a:spcPts val="1000"/>
              </a:spcBef>
            </a:pPr>
            <a:r>
              <a:t>取消调度</a:t>
            </a:r>
          </a:p>
          <a:p>
            <a:pPr marL="914400" lvl="1" indent="-317500">
              <a:buSzPts val="1400"/>
              <a:defRPr sz="1400"/>
            </a:pPr>
            <a:r>
              <a:t>通过Handler取消已经发送过的Message/Runnable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75;p29"/>
          <p:cNvSpPr txBox="1"/>
          <p:nvPr>
            <p:ph type="body" idx="1"/>
          </p:nvPr>
        </p:nvSpPr>
        <p:spPr>
          <a:xfrm>
            <a:off x="311699" y="876624"/>
            <a:ext cx="8520602" cy="4034401"/>
          </a:xfrm>
          <a:prstGeom prst="rect">
            <a:avLst/>
          </a:prstGeom>
        </p:spPr>
        <p:txBody>
          <a:bodyPr lIns="89999" tIns="89999" rIns="89999" bIns="89999"/>
          <a:lstStyle/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立即发送消息</a:t>
            </a:r>
            <a:r>
              <a:rPr b="0"/>
              <a:t>    </a:t>
            </a:r>
            <a:endParaRPr b="0"/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sendMessage(Message msg)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post(Runnable r);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延时发送消息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sendMessageDelayed(Message msg, long delayMillis)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postDelayed(Runnable r, long delayMillis);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定时发送消息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boolean sendMessageAtTime(Message msg,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long uptimeMillis);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Object token,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取消消息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removeCallbacks(Runnable r);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removeMessages(int what);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removeCallbacksAndMessages(Object token);</a:t>
            </a:r>
          </a:p>
        </p:txBody>
      </p:sp>
      <p:sp>
        <p:nvSpPr>
          <p:cNvPr id="213" name="Google Shape;176;p2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Handler的常用方法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181;p30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Handler原理：消息队列机制</a:t>
            </a:r>
          </a:p>
        </p:txBody>
      </p:sp>
      <p:sp>
        <p:nvSpPr>
          <p:cNvPr id="218" name="Google Shape;182;p30"/>
          <p:cNvSpPr txBox="1"/>
          <p:nvPr/>
        </p:nvSpPr>
        <p:spPr>
          <a:xfrm>
            <a:off x="303150" y="947075"/>
            <a:ext cx="4575000" cy="1390479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消息队列机制（英语：Message Queue）常用于进程间、线程间的通信</a:t>
            </a:r>
          </a:p>
        </p:txBody>
      </p:sp>
      <p:pic>
        <p:nvPicPr>
          <p:cNvPr id="219" name="Google Shape;183;p30" descr="Google Shape;183;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675" y="1609625"/>
            <a:ext cx="3369426" cy="1924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2" name="Google Shape;184;p30"/>
          <p:cNvGrpSpPr/>
          <p:nvPr/>
        </p:nvGrpSpPr>
        <p:grpSpPr>
          <a:xfrm>
            <a:off x="411639" y="2098195"/>
            <a:ext cx="4575001" cy="1722988"/>
            <a:chOff x="0" y="0"/>
            <a:chExt cx="4574999" cy="1722986"/>
          </a:xfrm>
        </p:grpSpPr>
        <p:sp>
          <p:nvSpPr>
            <p:cNvPr id="220" name="矩形"/>
            <p:cNvSpPr/>
            <p:nvPr/>
          </p:nvSpPr>
          <p:spPr>
            <a:xfrm>
              <a:off x="0" y="0"/>
              <a:ext cx="4575000" cy="1583407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消息队列实际应用：…"/>
            <p:cNvSpPr txBox="1"/>
            <p:nvPr/>
          </p:nvSpPr>
          <p:spPr>
            <a:xfrm>
              <a:off x="0" y="0"/>
              <a:ext cx="4575000" cy="172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  <a:r>
                <a:t>消息队列实际应用：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Kafka分布式消息处理系统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Java线程池模型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Android UI线程消息处理模型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18" grpId="2" animBg="1" advAuto="0"/>
      <p:bldP spid="222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89;p31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25" name="Google Shape;190;p31"/>
          <p:cNvSpPr txBox="1"/>
          <p:nvPr/>
        </p:nvSpPr>
        <p:spPr>
          <a:xfrm>
            <a:off x="311699" y="1063699"/>
            <a:ext cx="8520602" cy="101787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pic>
        <p:nvPicPr>
          <p:cNvPr id="226" name="Google Shape;191;p31" descr="Google Shape;191;p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9" name="Google Shape;192;p31"/>
          <p:cNvGrpSpPr/>
          <p:nvPr/>
        </p:nvGrpSpPr>
        <p:grpSpPr>
          <a:xfrm>
            <a:off x="4069742" y="3246733"/>
            <a:ext cx="2655668" cy="601315"/>
            <a:chOff x="0" y="0"/>
            <a:chExt cx="2655667" cy="601314"/>
          </a:xfrm>
        </p:grpSpPr>
        <p:sp>
          <p:nvSpPr>
            <p:cNvPr id="227" name="形状"/>
            <p:cNvSpPr/>
            <p:nvPr/>
          </p:nvSpPr>
          <p:spPr>
            <a:xfrm>
              <a:off x="0" y="0"/>
              <a:ext cx="2655668" cy="60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84" y="21600"/>
                  </a:lnTo>
                  <a:lnTo>
                    <a:pt x="1084" y="9000"/>
                  </a:lnTo>
                  <a:lnTo>
                    <a:pt x="0" y="6465"/>
                  </a:lnTo>
                  <a:lnTo>
                    <a:pt x="1084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消息队列（待处理任务）"/>
            <p:cNvSpPr txBox="1"/>
            <p:nvPr/>
          </p:nvSpPr>
          <p:spPr>
            <a:xfrm>
              <a:off x="133235" y="71318"/>
              <a:ext cx="2522433" cy="458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消息队列（待处理任务）</a:t>
              </a:r>
            </a:p>
          </p:txBody>
        </p:sp>
      </p:grpSp>
      <p:grpSp>
        <p:nvGrpSpPr>
          <p:cNvPr id="232" name="Google Shape;193;p31"/>
          <p:cNvGrpSpPr/>
          <p:nvPr/>
        </p:nvGrpSpPr>
        <p:grpSpPr>
          <a:xfrm>
            <a:off x="3823249" y="1876510"/>
            <a:ext cx="2906361" cy="1390480"/>
            <a:chOff x="0" y="0"/>
            <a:chExt cx="2906359" cy="1390478"/>
          </a:xfrm>
        </p:grpSpPr>
        <p:sp>
          <p:nvSpPr>
            <p:cNvPr id="230" name="形状"/>
            <p:cNvSpPr/>
            <p:nvPr/>
          </p:nvSpPr>
          <p:spPr>
            <a:xfrm>
              <a:off x="0" y="160061"/>
              <a:ext cx="2906360" cy="107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90" y="21600"/>
                  </a:lnTo>
                  <a:lnTo>
                    <a:pt x="1090" y="18000"/>
                  </a:lnTo>
                  <a:lnTo>
                    <a:pt x="0" y="15707"/>
                  </a:lnTo>
                  <a:lnTo>
                    <a:pt x="1090" y="12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生产者：…"/>
            <p:cNvSpPr txBox="1"/>
            <p:nvPr/>
          </p:nvSpPr>
          <p:spPr>
            <a:xfrm>
              <a:off x="146729" y="0"/>
              <a:ext cx="2759631" cy="1390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生产者：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用户操作：触摸、点击等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2. 系统事件：如息屏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3. 其他</a:t>
              </a:r>
            </a:p>
          </p:txBody>
        </p:sp>
      </p:grpSp>
      <p:grpSp>
        <p:nvGrpSpPr>
          <p:cNvPr id="235" name="Google Shape;194;p31"/>
          <p:cNvGrpSpPr/>
          <p:nvPr/>
        </p:nvGrpSpPr>
        <p:grpSpPr>
          <a:xfrm>
            <a:off x="4063055" y="4246548"/>
            <a:ext cx="2669042" cy="731467"/>
            <a:chOff x="0" y="0"/>
            <a:chExt cx="2669040" cy="731465"/>
          </a:xfrm>
        </p:grpSpPr>
        <p:sp>
          <p:nvSpPr>
            <p:cNvPr id="233" name="形状"/>
            <p:cNvSpPr/>
            <p:nvPr/>
          </p:nvSpPr>
          <p:spPr>
            <a:xfrm>
              <a:off x="0" y="38248"/>
              <a:ext cx="2669041" cy="6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15" y="21600"/>
                  </a:lnTo>
                  <a:lnTo>
                    <a:pt x="1015" y="9000"/>
                  </a:lnTo>
                  <a:lnTo>
                    <a:pt x="0" y="6261"/>
                  </a:lnTo>
                  <a:lnTo>
                    <a:pt x="1015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消费者：…"/>
            <p:cNvSpPr txBox="1"/>
            <p:nvPr/>
          </p:nvSpPr>
          <p:spPr>
            <a:xfrm>
              <a:off x="125401" y="0"/>
              <a:ext cx="2543640" cy="731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消费者：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UI线程</a:t>
              </a:r>
            </a:p>
          </p:txBody>
        </p:sp>
      </p:grpSp>
      <p:grpSp>
        <p:nvGrpSpPr>
          <p:cNvPr id="239" name="Google Shape;195;p31"/>
          <p:cNvGrpSpPr/>
          <p:nvPr/>
        </p:nvGrpSpPr>
        <p:grpSpPr>
          <a:xfrm>
            <a:off x="6745034" y="2609849"/>
            <a:ext cx="860701" cy="998587"/>
            <a:chOff x="0" y="0"/>
            <a:chExt cx="860700" cy="998585"/>
          </a:xfrm>
        </p:grpSpPr>
        <p:sp>
          <p:nvSpPr>
            <p:cNvPr id="236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7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8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grpSp>
        <p:nvGrpSpPr>
          <p:cNvPr id="243" name="Google Shape;196;p31"/>
          <p:cNvGrpSpPr/>
          <p:nvPr/>
        </p:nvGrpSpPr>
        <p:grpSpPr>
          <a:xfrm>
            <a:off x="6750574" y="3708899"/>
            <a:ext cx="860701" cy="998586"/>
            <a:chOff x="0" y="0"/>
            <a:chExt cx="860700" cy="998585"/>
          </a:xfrm>
        </p:grpSpPr>
        <p:sp>
          <p:nvSpPr>
            <p:cNvPr id="240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1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2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244" name="Google Shape;197;p31"/>
          <p:cNvSpPr txBox="1"/>
          <p:nvPr/>
        </p:nvSpPr>
        <p:spPr>
          <a:xfrm>
            <a:off x="7522450" y="281742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发送新的消息</a:t>
            </a:r>
          </a:p>
        </p:txBody>
      </p:sp>
      <p:sp>
        <p:nvSpPr>
          <p:cNvPr id="245" name="Google Shape;198;p31"/>
          <p:cNvSpPr txBox="1"/>
          <p:nvPr/>
        </p:nvSpPr>
        <p:spPr>
          <a:xfrm>
            <a:off x="7522450" y="395357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取出一条消息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3" animBg="1" advAuto="0"/>
      <p:bldP spid="226" grpId="1" animBg="1" advAuto="0"/>
      <p:bldP spid="243" grpId="7" animBg="1" advAuto="0"/>
      <p:bldP spid="232" grpId="2" animBg="1" advAuto="0"/>
      <p:bldP spid="244" grpId="6" animBg="1" advAuto="0"/>
      <p:bldP spid="235" grpId="4" animBg="1" advAuto="0"/>
      <p:bldP spid="245" grpId="8" animBg="1" advAuto="0"/>
      <p:bldP spid="239" grpId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03;p32"/>
          <p:cNvSpPr/>
          <p:nvPr/>
        </p:nvSpPr>
        <p:spPr>
          <a:xfrm>
            <a:off x="4904875" y="944275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Google Shape;204;p32"/>
          <p:cNvSpPr/>
          <p:nvPr/>
        </p:nvSpPr>
        <p:spPr>
          <a:xfrm>
            <a:off x="6563049" y="944275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Google Shape;205;p32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52" name="Google Shape;206;p32"/>
          <p:cNvSpPr txBox="1"/>
          <p:nvPr/>
        </p:nvSpPr>
        <p:spPr>
          <a:xfrm>
            <a:off x="311699" y="1063699"/>
            <a:ext cx="4075502" cy="13830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Android中UI线程负责处理界面的展示，响应用户的操作：</a:t>
            </a:r>
          </a:p>
        </p:txBody>
      </p:sp>
      <p:sp>
        <p:nvSpPr>
          <p:cNvPr id="253" name="Google Shape;207;p32"/>
          <p:cNvSpPr/>
          <p:nvPr/>
        </p:nvSpPr>
        <p:spPr>
          <a:xfrm>
            <a:off x="6781375" y="153150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Google Shape;208;p32"/>
          <p:cNvSpPr/>
          <p:nvPr/>
        </p:nvSpPr>
        <p:spPr>
          <a:xfrm>
            <a:off x="6790349" y="19707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5" name="Google Shape;209;p32"/>
          <p:cNvSpPr/>
          <p:nvPr/>
        </p:nvSpPr>
        <p:spPr>
          <a:xfrm>
            <a:off x="6790349" y="2338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6" name="Google Shape;210;p32"/>
          <p:cNvSpPr/>
          <p:nvPr/>
        </p:nvSpPr>
        <p:spPr>
          <a:xfrm>
            <a:off x="6776874" y="270592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7" name="Google Shape;211;p32"/>
          <p:cNvSpPr/>
          <p:nvPr/>
        </p:nvSpPr>
        <p:spPr>
          <a:xfrm>
            <a:off x="6776874" y="307349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8" name="Google Shape;212;p32"/>
          <p:cNvSpPr/>
          <p:nvPr/>
        </p:nvSpPr>
        <p:spPr>
          <a:xfrm>
            <a:off x="6790349" y="34410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9" name="Google Shape;213;p32"/>
          <p:cNvSpPr txBox="1"/>
          <p:nvPr/>
        </p:nvSpPr>
        <p:spPr>
          <a:xfrm>
            <a:off x="6790349" y="1529118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62" name="Google Shape;214;p32"/>
          <p:cNvGrpSpPr/>
          <p:nvPr/>
        </p:nvGrpSpPr>
        <p:grpSpPr>
          <a:xfrm>
            <a:off x="6781375" y="4176224"/>
            <a:ext cx="1111501" cy="439201"/>
            <a:chOff x="0" y="0"/>
            <a:chExt cx="1111499" cy="439199"/>
          </a:xfrm>
        </p:grpSpPr>
        <p:sp>
          <p:nvSpPr>
            <p:cNvPr id="260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63" name="Google Shape;215;p32"/>
          <p:cNvSpPr txBox="1"/>
          <p:nvPr/>
        </p:nvSpPr>
        <p:spPr>
          <a:xfrm>
            <a:off x="7965050" y="1405674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64" name="Google Shape;216;p32"/>
          <p:cNvSpPr txBox="1"/>
          <p:nvPr/>
        </p:nvSpPr>
        <p:spPr>
          <a:xfrm>
            <a:off x="6790349" y="1936025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65" name="Google Shape;217;p32"/>
          <p:cNvSpPr txBox="1"/>
          <p:nvPr/>
        </p:nvSpPr>
        <p:spPr>
          <a:xfrm>
            <a:off x="6790349" y="2303674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66" name="Google Shape;218;p32"/>
          <p:cNvSpPr txBox="1"/>
          <p:nvPr/>
        </p:nvSpPr>
        <p:spPr>
          <a:xfrm>
            <a:off x="6781375" y="26995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67" name="Google Shape;219;p32"/>
          <p:cNvSpPr txBox="1"/>
          <p:nvPr/>
        </p:nvSpPr>
        <p:spPr>
          <a:xfrm>
            <a:off x="6794850" y="3038863"/>
            <a:ext cx="1111501" cy="4368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pic>
        <p:nvPicPr>
          <p:cNvPr id="268" name="Google Shape;220;p32" descr="Google Shape;220;p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9" name="Google Shape;221;p32"/>
          <p:cNvSpPr/>
          <p:nvPr/>
        </p:nvSpPr>
        <p:spPr>
          <a:xfrm>
            <a:off x="3979838" y="2785774"/>
            <a:ext cx="777601" cy="3675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2" name="Google Shape;222;p32"/>
          <p:cNvGrpSpPr/>
          <p:nvPr/>
        </p:nvGrpSpPr>
        <p:grpSpPr>
          <a:xfrm>
            <a:off x="5049975" y="3441074"/>
            <a:ext cx="1111501" cy="1176301"/>
            <a:chOff x="0" y="0"/>
            <a:chExt cx="1111499" cy="1176300"/>
          </a:xfrm>
        </p:grpSpPr>
        <p:sp>
          <p:nvSpPr>
            <p:cNvPr id="270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273" name="Google Shape;223;p32"/>
          <p:cNvSpPr/>
          <p:nvPr/>
        </p:nvSpPr>
        <p:spPr>
          <a:xfrm rot="10800000">
            <a:off x="6207421" y="42993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274" name="Google Shape;224;p32"/>
          <p:cNvSpPr/>
          <p:nvPr/>
        </p:nvSpPr>
        <p:spPr>
          <a:xfrm rot="5400875">
            <a:off x="7137750" y="287369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7" name="Google Shape;225;p32"/>
          <p:cNvGrpSpPr/>
          <p:nvPr/>
        </p:nvGrpSpPr>
        <p:grpSpPr>
          <a:xfrm>
            <a:off x="5058912" y="1566300"/>
            <a:ext cx="1111501" cy="1176301"/>
            <a:chOff x="0" y="0"/>
            <a:chExt cx="1111499" cy="1176300"/>
          </a:xfrm>
        </p:grpSpPr>
        <p:sp>
          <p:nvSpPr>
            <p:cNvPr id="275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278" name="Google Shape;226;p32"/>
          <p:cNvSpPr/>
          <p:nvPr/>
        </p:nvSpPr>
        <p:spPr>
          <a:xfrm>
            <a:off x="6211908" y="205799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73;p15"/>
          <p:cNvSpPr txBox="1"/>
          <p:nvPr/>
        </p:nvSpPr>
        <p:spPr>
          <a:xfrm>
            <a:off x="1464210" y="185594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51" name="Google Shape;74;p15"/>
          <p:cNvSpPr/>
          <p:nvPr/>
        </p:nvSpPr>
        <p:spPr>
          <a:xfrm>
            <a:off x="2153810" y="223307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2" name="Google Shape;75;p15"/>
          <p:cNvSpPr txBox="1"/>
          <p:nvPr/>
        </p:nvSpPr>
        <p:spPr>
          <a:xfrm>
            <a:off x="2282469" y="213258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Handler机制</a:t>
            </a:r>
          </a:p>
        </p:txBody>
      </p:sp>
      <p:sp>
        <p:nvSpPr>
          <p:cNvPr id="153" name="Google Shape;76;p15"/>
          <p:cNvSpPr txBox="1"/>
          <p:nvPr/>
        </p:nvSpPr>
        <p:spPr>
          <a:xfrm>
            <a:off x="1465992" y="2646850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54" name="Google Shape;77;p15"/>
          <p:cNvSpPr/>
          <p:nvPr/>
        </p:nvSpPr>
        <p:spPr>
          <a:xfrm>
            <a:off x="2155593" y="302398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5" name="Google Shape;78;p15"/>
          <p:cNvSpPr txBox="1"/>
          <p:nvPr/>
        </p:nvSpPr>
        <p:spPr>
          <a:xfrm>
            <a:off x="2284975" y="2948389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Android中的多线程</a:t>
            </a:r>
          </a:p>
        </p:txBody>
      </p:sp>
      <p:sp>
        <p:nvSpPr>
          <p:cNvPr id="156" name="Google Shape;79;p15"/>
          <p:cNvSpPr txBox="1"/>
          <p:nvPr/>
        </p:nvSpPr>
        <p:spPr>
          <a:xfrm>
            <a:off x="1468486" y="346262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157" name="Google Shape;80;p15"/>
          <p:cNvSpPr/>
          <p:nvPr/>
        </p:nvSpPr>
        <p:spPr>
          <a:xfrm>
            <a:off x="2158087" y="383976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8" name="Google Shape;81;p15"/>
          <p:cNvSpPr txBox="1"/>
          <p:nvPr/>
        </p:nvSpPr>
        <p:spPr>
          <a:xfrm>
            <a:off x="2285400" y="3758789"/>
            <a:ext cx="21036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自定义View</a:t>
            </a:r>
          </a:p>
        </p:txBody>
      </p:sp>
      <p:sp>
        <p:nvSpPr>
          <p:cNvPr id="159" name="Google Shape;82;p15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667385">
              <a:defRPr sz="2190">
                <a:solidFill>
                  <a:srgbClr val="3A5BAE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●●提纲</a:t>
            </a:r>
          </a:p>
        </p:txBody>
      </p:sp>
      <p:sp>
        <p:nvSpPr>
          <p:cNvPr id="160" name="Google Shape;84;p15"/>
          <p:cNvSpPr txBox="1"/>
          <p:nvPr/>
        </p:nvSpPr>
        <p:spPr>
          <a:xfrm>
            <a:off x="1468466" y="10810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61" name="Google Shape;85;p15"/>
          <p:cNvSpPr/>
          <p:nvPr/>
        </p:nvSpPr>
        <p:spPr>
          <a:xfrm>
            <a:off x="2158068" y="145817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62" name="Google Shape;86;p15"/>
          <p:cNvSpPr txBox="1"/>
          <p:nvPr/>
        </p:nvSpPr>
        <p:spPr>
          <a:xfrm>
            <a:off x="2287449" y="1382577"/>
            <a:ext cx="3179402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31;p33"/>
          <p:cNvSpPr/>
          <p:nvPr/>
        </p:nvSpPr>
        <p:spPr>
          <a:xfrm>
            <a:off x="286999" y="644250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Google Shape;232;p33"/>
          <p:cNvSpPr/>
          <p:nvPr/>
        </p:nvSpPr>
        <p:spPr>
          <a:xfrm>
            <a:off x="1945175" y="644250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Google Shape;233;p33"/>
          <p:cNvSpPr/>
          <p:nvPr/>
        </p:nvSpPr>
        <p:spPr>
          <a:xfrm>
            <a:off x="2163499" y="1231475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Google Shape;234;p33"/>
          <p:cNvSpPr/>
          <p:nvPr/>
        </p:nvSpPr>
        <p:spPr>
          <a:xfrm>
            <a:off x="2172474" y="16707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6" name="Google Shape;235;p33"/>
          <p:cNvSpPr/>
          <p:nvPr/>
        </p:nvSpPr>
        <p:spPr>
          <a:xfrm>
            <a:off x="2172474" y="20383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7" name="Google Shape;236;p33"/>
          <p:cNvSpPr/>
          <p:nvPr/>
        </p:nvSpPr>
        <p:spPr>
          <a:xfrm>
            <a:off x="2159000" y="24059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8" name="Google Shape;237;p33"/>
          <p:cNvSpPr/>
          <p:nvPr/>
        </p:nvSpPr>
        <p:spPr>
          <a:xfrm>
            <a:off x="2159000" y="27734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9" name="Google Shape;238;p33"/>
          <p:cNvSpPr/>
          <p:nvPr/>
        </p:nvSpPr>
        <p:spPr>
          <a:xfrm>
            <a:off x="2172474" y="31410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90" name="Google Shape;239;p33"/>
          <p:cNvSpPr txBox="1"/>
          <p:nvPr/>
        </p:nvSpPr>
        <p:spPr>
          <a:xfrm>
            <a:off x="2172474" y="1229093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93" name="Google Shape;240;p33"/>
          <p:cNvGrpSpPr/>
          <p:nvPr/>
        </p:nvGrpSpPr>
        <p:grpSpPr>
          <a:xfrm>
            <a:off x="2163499" y="3876199"/>
            <a:ext cx="1111501" cy="439201"/>
            <a:chOff x="0" y="0"/>
            <a:chExt cx="1111499" cy="439199"/>
          </a:xfrm>
        </p:grpSpPr>
        <p:sp>
          <p:nvSpPr>
            <p:cNvPr id="29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94" name="Google Shape;241;p33"/>
          <p:cNvSpPr txBox="1"/>
          <p:nvPr/>
        </p:nvSpPr>
        <p:spPr>
          <a:xfrm>
            <a:off x="3347175" y="1105649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95" name="Google Shape;242;p33"/>
          <p:cNvSpPr txBox="1"/>
          <p:nvPr/>
        </p:nvSpPr>
        <p:spPr>
          <a:xfrm>
            <a:off x="2172474" y="1635999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96" name="Google Shape;243;p33"/>
          <p:cNvSpPr txBox="1"/>
          <p:nvPr/>
        </p:nvSpPr>
        <p:spPr>
          <a:xfrm>
            <a:off x="2172474" y="2003650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97" name="Google Shape;244;p33"/>
          <p:cNvSpPr txBox="1"/>
          <p:nvPr/>
        </p:nvSpPr>
        <p:spPr>
          <a:xfrm>
            <a:off x="2163499" y="2399496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98" name="Google Shape;245;p33"/>
          <p:cNvSpPr txBox="1"/>
          <p:nvPr/>
        </p:nvSpPr>
        <p:spPr>
          <a:xfrm>
            <a:off x="2176975" y="2738838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grpSp>
        <p:nvGrpSpPr>
          <p:cNvPr id="301" name="Google Shape;246;p33"/>
          <p:cNvGrpSpPr/>
          <p:nvPr/>
        </p:nvGrpSpPr>
        <p:grpSpPr>
          <a:xfrm>
            <a:off x="432099" y="3141049"/>
            <a:ext cx="1111501" cy="1176301"/>
            <a:chOff x="0" y="0"/>
            <a:chExt cx="1111499" cy="1176300"/>
          </a:xfrm>
        </p:grpSpPr>
        <p:sp>
          <p:nvSpPr>
            <p:cNvPr id="29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302" name="Google Shape;247;p33"/>
          <p:cNvSpPr/>
          <p:nvPr/>
        </p:nvSpPr>
        <p:spPr>
          <a:xfrm rot="10800000">
            <a:off x="1589545" y="3999350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03" name="Google Shape;248;p33"/>
          <p:cNvSpPr/>
          <p:nvPr/>
        </p:nvSpPr>
        <p:spPr>
          <a:xfrm rot="5400875">
            <a:off x="2519875" y="2573672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06" name="Google Shape;249;p33"/>
          <p:cNvGrpSpPr/>
          <p:nvPr/>
        </p:nvGrpSpPr>
        <p:grpSpPr>
          <a:xfrm>
            <a:off x="441038" y="1266275"/>
            <a:ext cx="1111500" cy="1176301"/>
            <a:chOff x="0" y="0"/>
            <a:chExt cx="1111499" cy="1176300"/>
          </a:xfrm>
        </p:grpSpPr>
        <p:sp>
          <p:nvSpPr>
            <p:cNvPr id="30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307" name="Google Shape;250;p33"/>
          <p:cNvSpPr/>
          <p:nvPr/>
        </p:nvSpPr>
        <p:spPr>
          <a:xfrm>
            <a:off x="1594033" y="17579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10" name="Google Shape;251;p33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08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09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13" name="Google Shape;252;p33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11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12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14" name="Google Shape;253;p33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Google Shape;254;p33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6" name="Google Shape;255;p33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7" name="Google Shape;256;p33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8" name="Google Shape;257;p33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9" name="Google Shape;258;p33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20" name="Google Shape;259;p33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23" name="Google Shape;260;p33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2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24" name="Google Shape;261;p33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25" name="Google Shape;262;p33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26" name="Google Shape;263;p33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27" name="Google Shape;264;p33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28" name="Google Shape;265;p33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31" name="Google Shape;266;p33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29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32" name="Google Shape;267;p33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3" name="Google Shape;268;p33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36" name="Google Shape;269;p33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34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37" name="Google Shape;270;p33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8" name="Google Shape;271;p33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276;p34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40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1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45" name="Google Shape;277;p34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43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4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46" name="Google Shape;278;p34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7" name="Google Shape;279;p34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8" name="Google Shape;280;p34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9" name="Google Shape;281;p34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0" name="Google Shape;282;p34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1" name="Google Shape;283;p34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2" name="Google Shape;284;p34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55" name="Google Shape;285;p34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53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56" name="Google Shape;286;p34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57" name="Google Shape;287;p34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58" name="Google Shape;288;p34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59" name="Google Shape;289;p34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60" name="Google Shape;290;p34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63" name="Google Shape;291;p34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61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64" name="Google Shape;292;p34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65" name="Google Shape;293;p34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68" name="Google Shape;294;p34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66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69" name="Google Shape;295;p34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0" name="Google Shape;296;p34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371" name="Google Shape;297;p34"/>
          <p:cNvSpPr txBox="1"/>
          <p:nvPr>
            <p:ph type="body" sz="half" idx="1"/>
          </p:nvPr>
        </p:nvSpPr>
        <p:spPr>
          <a:xfrm>
            <a:off x="315774" y="515725"/>
            <a:ext cx="4041902" cy="4001401"/>
          </a:xfrm>
          <a:prstGeom prst="rect">
            <a:avLst/>
          </a:prstGeom>
        </p:spPr>
        <p:txBody>
          <a:bodyPr/>
          <a:lstStyle/>
          <a:p>
            <a:pPr marL="429895" indent="-322580" defTabSz="859155">
              <a:buSzPts val="1600"/>
              <a:defRPr sz="1690"/>
            </a:pPr>
            <a:r>
              <a:t>Message：</a:t>
            </a:r>
          </a:p>
          <a:p>
            <a:pPr marL="859790" lvl="1" indent="-298450" defTabSz="859155">
              <a:buSzPts val="1300"/>
              <a:defRPr sz="1315"/>
            </a:pPr>
            <a:r>
              <a:t>消息，由MessageQueue统一队列，然后交由Handler处理。</a:t>
            </a:r>
          </a:p>
          <a:p>
            <a:pPr marL="429895" indent="-322580" defTabSz="859155">
              <a:buSzPts val="1600"/>
              <a:defRPr sz="1690"/>
            </a:pPr>
            <a:r>
              <a:t>MessageQueue：</a:t>
            </a:r>
          </a:p>
          <a:p>
            <a:pPr marL="859790" lvl="1" indent="-298450" defTabSz="859155">
              <a:buSzPts val="1300"/>
              <a:defRPr sz="1315"/>
            </a:pPr>
            <a:r>
              <a:t>消息队列，用来存放Handler发送过来的Message，并且按照先入先出的规则执行。</a:t>
            </a:r>
          </a:p>
          <a:p>
            <a:pPr marL="429895" indent="-322580" defTabSz="859155">
              <a:buSzPts val="1600"/>
              <a:defRPr sz="1690"/>
            </a:pPr>
            <a:r>
              <a:t>Handler：</a:t>
            </a:r>
          </a:p>
          <a:p>
            <a:pPr marL="859790" lvl="1" indent="-298450" defTabSz="859155">
              <a:buSzPts val="1300"/>
              <a:defRPr sz="1315"/>
            </a:pPr>
            <a:r>
              <a:t>处理者，负责发送和处理Message</a:t>
            </a:r>
          </a:p>
          <a:p>
            <a:pPr marL="859790" lvl="1" indent="-298450" defTabSz="859155">
              <a:buSzPts val="1300"/>
              <a:defRPr sz="1315"/>
            </a:pPr>
            <a:r>
              <a:t>每个Message必须有一个对应的Handler</a:t>
            </a:r>
          </a:p>
          <a:p>
            <a:pPr marL="429895" indent="-322580" defTabSz="859155">
              <a:buSzPts val="1600"/>
              <a:defRPr sz="1690"/>
            </a:pPr>
            <a:r>
              <a:t>Looper：</a:t>
            </a:r>
          </a:p>
          <a:p>
            <a:pPr marL="859790" lvl="1" indent="-298450" defTabSz="859155">
              <a:buSzPts val="1300"/>
              <a:defRPr sz="1315"/>
            </a:pPr>
            <a:r>
              <a:t>消息轮询器，不断的从MessageQueue中抽取Message并执行。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02;p3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辨析Runnable/Message</a:t>
            </a:r>
          </a:p>
        </p:txBody>
      </p:sp>
      <p:sp>
        <p:nvSpPr>
          <p:cNvPr id="374" name="Google Shape;303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FontTx/>
              <a:buAutoNum type="arabicPeriod"/>
            </a:lvl1pPr>
          </a:lstStyle>
          <a:p>
            <a:r>
              <a:t>Runnable会被打包成Message</a:t>
            </a:r>
          </a:p>
        </p:txBody>
      </p:sp>
      <p:pic>
        <p:nvPicPr>
          <p:cNvPr id="375" name="Google Shape;304;p35" descr="Google Shape;304;p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96" y="1683687"/>
            <a:ext cx="3240399" cy="11922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6" name="Google Shape;305;p35" descr="Google Shape;305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75" y="1683687"/>
            <a:ext cx="3289377" cy="1652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7" name="Google Shape;306;p35"/>
          <p:cNvSpPr/>
          <p:nvPr/>
        </p:nvSpPr>
        <p:spPr>
          <a:xfrm>
            <a:off x="3883538" y="2191900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8" name="Google Shape;307;p35"/>
          <p:cNvSpPr/>
          <p:nvPr/>
        </p:nvSpPr>
        <p:spPr>
          <a:xfrm>
            <a:off x="3883524" y="2365612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pic>
        <p:nvPicPr>
          <p:cNvPr id="379" name="Google Shape;308;p35" descr="Google Shape;308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75" y="3400412"/>
            <a:ext cx="3776201" cy="5012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Google Shape;309;p35" descr="Google Shape;309;p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9" y="3157553"/>
            <a:ext cx="3776202" cy="7650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14;p3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扩展：ANR</a:t>
            </a:r>
          </a:p>
        </p:txBody>
      </p:sp>
      <p:sp>
        <p:nvSpPr>
          <p:cNvPr id="383" name="Google Shape;315;p36"/>
          <p:cNvSpPr txBox="1"/>
          <p:nvPr>
            <p:ph type="body" sz="half" idx="1"/>
          </p:nvPr>
        </p:nvSpPr>
        <p:spPr>
          <a:xfrm>
            <a:off x="311700" y="1152475"/>
            <a:ext cx="3734400" cy="3416400"/>
          </a:xfrm>
          <a:prstGeom prst="rect">
            <a:avLst/>
          </a:prstGeom>
        </p:spPr>
        <p:txBody>
          <a:bodyPr/>
          <a:lstStyle/>
          <a:p>
            <a:r>
              <a:t>主线程（UI线程）不能执行耗时操作，否则会出现 ANR (Application Not Responding)</a:t>
            </a:r>
          </a:p>
        </p:txBody>
      </p:sp>
      <p:pic>
        <p:nvPicPr>
          <p:cNvPr id="384" name="Google Shape;316;p36" descr="Google Shape;316;p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800" y="2243633"/>
            <a:ext cx="4375299" cy="2107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Google Shape;317;p36" descr="Google Shape;31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" y="2630923"/>
            <a:ext cx="2895101" cy="1414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6" name="Google Shape;318;p36"/>
          <p:cNvSpPr txBox="1"/>
          <p:nvPr/>
        </p:nvSpPr>
        <p:spPr>
          <a:xfrm>
            <a:off x="4392874" y="4350775"/>
            <a:ext cx="43752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（其中每一帧内容的绘制其实只有16ms）</a:t>
            </a:r>
          </a:p>
        </p:txBody>
      </p:sp>
      <p:sp>
        <p:nvSpPr>
          <p:cNvPr id="387" name="Google Shape;319;p36"/>
          <p:cNvSpPr txBox="1"/>
          <p:nvPr/>
        </p:nvSpPr>
        <p:spPr>
          <a:xfrm>
            <a:off x="4282375" y="1293675"/>
            <a:ext cx="45960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（主线程执行了太多任务，可能比你预想的要忙很多）</a:t>
            </a:r>
          </a:p>
        </p:txBody>
      </p:sp>
      <p:sp>
        <p:nvSpPr>
          <p:cNvPr id="388" name="Google Shape;320;p36"/>
          <p:cNvSpPr/>
          <p:nvPr/>
        </p:nvSpPr>
        <p:spPr>
          <a:xfrm flipH="1" flipV="1">
            <a:off x="4392800" y="1998870"/>
            <a:ext cx="43872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pic>
        <p:nvPicPr>
          <p:cNvPr id="389" name="Google Shape;321;p36" descr="Google Shape;32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00" y="684050"/>
            <a:ext cx="4439500" cy="10268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26;p37"/>
          <p:cNvSpPr txBox="1"/>
          <p:nvPr>
            <p:ph type="title"/>
          </p:nvPr>
        </p:nvSpPr>
        <p:spPr>
          <a:xfrm>
            <a:off x="311699" y="166552"/>
            <a:ext cx="8520602" cy="613502"/>
          </a:xfrm>
          <a:prstGeom prst="rect">
            <a:avLst/>
          </a:prstGeom>
        </p:spPr>
        <p:txBody>
          <a:bodyPr/>
          <a:lstStyle/>
          <a:p>
            <a:r>
              <a:t>Handler总结</a:t>
            </a:r>
          </a:p>
        </p:txBody>
      </p:sp>
      <p:sp>
        <p:nvSpPr>
          <p:cNvPr id="392" name="Google Shape;327;p37"/>
          <p:cNvSpPr txBox="1"/>
          <p:nvPr>
            <p:ph type="body" idx="1"/>
          </p:nvPr>
        </p:nvSpPr>
        <p:spPr>
          <a:xfrm>
            <a:off x="311699" y="1152475"/>
            <a:ext cx="8520602" cy="3563100"/>
          </a:xfrm>
          <a:prstGeom prst="rect">
            <a:avLst/>
          </a:prstGeom>
        </p:spPr>
        <p:txBody>
          <a:bodyPr/>
          <a:lstStyle/>
          <a:p>
            <a:r>
              <a:t>Handler机制是消息队列机制在Android上的应用，解决Android中的任务调度和线程通信问题</a:t>
            </a:r>
          </a:p>
          <a:p>
            <a:pPr>
              <a:spcBef>
                <a:spcPts val="1000"/>
              </a:spcBef>
            </a:pPr>
            <a:r>
              <a:t>Handler负责向消息队列里添加消息，Looper维持一个循环，从消息队列取消息，派发给Handler处理，队列为空时阻塞等待</a:t>
            </a:r>
          </a:p>
          <a:p>
            <a:pPr>
              <a:spcBef>
                <a:spcPts val="1000"/>
              </a:spcBef>
            </a:pPr>
            <a:r>
              <a:t>Handler的基本用法：立即/延时/定时发送消息、取消消息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32;p38" descr="Google Shape;332;p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5" name="Google Shape;333;p3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Android中的多线程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39;p39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Android里常用的操作多线程方式</a:t>
            </a:r>
          </a:p>
        </p:txBody>
      </p:sp>
      <p:sp>
        <p:nvSpPr>
          <p:cNvPr id="398" name="Google Shape;340;p39"/>
          <p:cNvSpPr txBox="1"/>
          <p:nvPr/>
        </p:nvSpPr>
        <p:spPr>
          <a:xfrm>
            <a:off x="600784" y="96772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399" name="Google Shape;341;p39"/>
          <p:cNvSpPr/>
          <p:nvPr/>
        </p:nvSpPr>
        <p:spPr>
          <a:xfrm>
            <a:off x="1290385" y="1416609"/>
            <a:ext cx="1" cy="324002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0" name="Google Shape;342;p39"/>
          <p:cNvSpPr txBox="1"/>
          <p:nvPr/>
        </p:nvSpPr>
        <p:spPr>
          <a:xfrm>
            <a:off x="1419044" y="128246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401" name="Google Shape;343;p39"/>
          <p:cNvSpPr txBox="1"/>
          <p:nvPr/>
        </p:nvSpPr>
        <p:spPr>
          <a:xfrm>
            <a:off x="602566" y="1758630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402" name="Google Shape;344;p39"/>
          <p:cNvSpPr/>
          <p:nvPr/>
        </p:nvSpPr>
        <p:spPr>
          <a:xfrm>
            <a:off x="1292168" y="2207520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3" name="Google Shape;345;p39"/>
          <p:cNvSpPr txBox="1"/>
          <p:nvPr/>
        </p:nvSpPr>
        <p:spPr>
          <a:xfrm>
            <a:off x="1421549" y="2098270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404" name="Google Shape;346;p39"/>
          <p:cNvSpPr txBox="1"/>
          <p:nvPr/>
        </p:nvSpPr>
        <p:spPr>
          <a:xfrm>
            <a:off x="605060" y="2574408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05" name="Google Shape;347;p39"/>
          <p:cNvSpPr/>
          <p:nvPr/>
        </p:nvSpPr>
        <p:spPr>
          <a:xfrm>
            <a:off x="1294661" y="30232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6" name="Google Shape;348;p39"/>
          <p:cNvSpPr txBox="1"/>
          <p:nvPr/>
        </p:nvSpPr>
        <p:spPr>
          <a:xfrm>
            <a:off x="1421975" y="2908670"/>
            <a:ext cx="2103601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407" name="Google Shape;349;p39"/>
          <p:cNvSpPr txBox="1"/>
          <p:nvPr/>
        </p:nvSpPr>
        <p:spPr>
          <a:xfrm>
            <a:off x="609425" y="33635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408" name="Google Shape;350;p39"/>
          <p:cNvSpPr/>
          <p:nvPr/>
        </p:nvSpPr>
        <p:spPr>
          <a:xfrm>
            <a:off x="1299024" y="381242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9" name="Google Shape;351;p39"/>
          <p:cNvSpPr txBox="1"/>
          <p:nvPr/>
        </p:nvSpPr>
        <p:spPr>
          <a:xfrm>
            <a:off x="1426339" y="3697799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356;p4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</a:t>
            </a:r>
          </a:p>
        </p:txBody>
      </p:sp>
      <p:sp>
        <p:nvSpPr>
          <p:cNvPr id="412" name="Google Shape;357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Thread（java.lang.Thread）</a:t>
            </a:r>
          </a:p>
        </p:txBody>
      </p:sp>
      <p:pic>
        <p:nvPicPr>
          <p:cNvPr id="413" name="Google Shape;358;p40" descr="Google Shape;358;p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525" y="2140124"/>
            <a:ext cx="2898476" cy="1364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Google Shape;359;p40"/>
          <p:cNvSpPr txBox="1"/>
          <p:nvPr/>
        </p:nvSpPr>
        <p:spPr>
          <a:xfrm>
            <a:off x="1089863" y="3713500"/>
            <a:ext cx="2425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一个简单的Thread的例子</a:t>
            </a:r>
          </a:p>
        </p:txBody>
      </p:sp>
      <p:sp>
        <p:nvSpPr>
          <p:cNvPr id="415" name="Google Shape;360;p40"/>
          <p:cNvSpPr txBox="1"/>
          <p:nvPr/>
        </p:nvSpPr>
        <p:spPr>
          <a:xfrm>
            <a:off x="5119249" y="4240250"/>
            <a:ext cx="3712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怎样优雅的启动和停止一个Thread</a:t>
            </a:r>
          </a:p>
        </p:txBody>
      </p:sp>
      <p:pic>
        <p:nvPicPr>
          <p:cNvPr id="416" name="Google Shape;361;p40" descr="Google Shape;361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1" y="1112949"/>
            <a:ext cx="3611201" cy="2918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  <p:bldP spid="415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366;p41"/>
          <p:cNvSpPr txBox="1"/>
          <p:nvPr>
            <p:ph type="title"/>
          </p:nvPr>
        </p:nvSpPr>
        <p:spPr>
          <a:xfrm>
            <a:off x="311699" y="166558"/>
            <a:ext cx="8520602" cy="938999"/>
          </a:xfrm>
          <a:prstGeom prst="rect">
            <a:avLst/>
          </a:prstGeom>
        </p:spPr>
        <p:txBody>
          <a:bodyPr/>
          <a:lstStyle/>
          <a:p>
            <a:r>
              <a:t>扩展：HandlerThread</a:t>
            </a:r>
            <a:r>
              <a:rPr sz="1200">
                <a:solidFill>
                  <a:srgbClr val="E16A4B"/>
                </a:solidFill>
              </a:rPr>
              <a:t>（Android特有）</a:t>
            </a:r>
            <a:endParaRPr sz="1200">
              <a:solidFill>
                <a:srgbClr val="E16A4B"/>
              </a:solidFill>
            </a:endParaRPr>
          </a:p>
        </p:txBody>
      </p:sp>
      <p:sp>
        <p:nvSpPr>
          <p:cNvPr id="419" name="Google Shape;367;p41"/>
          <p:cNvSpPr txBox="1"/>
          <p:nvPr>
            <p:ph type="body" sz="half" idx="1"/>
          </p:nvPr>
        </p:nvSpPr>
        <p:spPr>
          <a:xfrm>
            <a:off x="311699" y="1152475"/>
            <a:ext cx="8520602" cy="1584600"/>
          </a:xfrm>
          <a:prstGeom prst="rect">
            <a:avLst/>
          </a:prstGeom>
        </p:spPr>
        <p:txBody>
          <a:bodyPr/>
          <a:lstStyle/>
          <a:p>
            <a:pPr marL="415925" indent="-311785" defTabSz="831850">
              <a:buSzPts val="1600"/>
              <a:defRPr sz="1640"/>
            </a:pPr>
            <a:r>
              <a:t>试想一款股票交易App：</a:t>
            </a:r>
          </a:p>
          <a:p>
            <a:pPr marL="831850" lvl="1" indent="-288925" defTabSz="831850">
              <a:buSzPts val="1200"/>
              <a:defRPr sz="1275"/>
            </a:pPr>
            <a:r>
              <a:t>由于因为股票的行情数据都是实时变化的。</a:t>
            </a:r>
          </a:p>
          <a:p>
            <a:pPr marL="831850" lvl="1" indent="-288925" defTabSz="831850">
              <a:buSzPts val="1200"/>
              <a:defRPr sz="1275"/>
            </a:pPr>
            <a:r>
              <a:t>所以我们软件需要每隔一定时间向服务器请求行情数据。</a:t>
            </a:r>
          </a:p>
          <a:p>
            <a:pPr marL="415925" indent="-311785" defTabSz="831850">
              <a:spcBef>
                <a:spcPts val="900"/>
              </a:spcBef>
              <a:buSzPts val="1600"/>
              <a:defRPr sz="1640"/>
            </a:pPr>
            <a:r>
              <a:t>这个轮询的请求的调度是否可以放到非主线程，通过Handler + Looper去处理和调度 ？</a:t>
            </a:r>
          </a:p>
        </p:txBody>
      </p:sp>
      <p:sp>
        <p:nvSpPr>
          <p:cNvPr id="420" name="Google Shape;368;p41"/>
          <p:cNvSpPr txBox="1"/>
          <p:nvPr/>
        </p:nvSpPr>
        <p:spPr>
          <a:xfrm>
            <a:off x="2572049" y="3281774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这时可以使用HandlerThread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73;p4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31850">
              <a:defRPr sz="2185"/>
            </a:pPr>
          </a:p>
        </p:txBody>
      </p:sp>
      <p:sp>
        <p:nvSpPr>
          <p:cNvPr id="423" name="Google Shape;374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24" name="Google Shape;375;p42" descr="Google Shape;375;p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848" y="207014"/>
            <a:ext cx="5308725" cy="43383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91;p16" descr="Google Shape;91;p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Google Shape;92;p16"/>
          <p:cNvSpPr txBox="1"/>
          <p:nvPr/>
        </p:nvSpPr>
        <p:spPr>
          <a:xfrm>
            <a:off x="720725" y="1503224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380;p4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扩展：HandlerThread</a:t>
            </a:r>
          </a:p>
        </p:txBody>
      </p:sp>
      <p:sp>
        <p:nvSpPr>
          <p:cNvPr id="427" name="Google Shape;381;p43"/>
          <p:cNvSpPr txBox="1"/>
          <p:nvPr>
            <p:ph type="body" sz="half" idx="1"/>
          </p:nvPr>
        </p:nvSpPr>
        <p:spPr>
          <a:xfrm>
            <a:off x="311699" y="1152475"/>
            <a:ext cx="40422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（Handler的实现如右图所示）</a:t>
            </a:r>
          </a:p>
        </p:txBody>
      </p:sp>
      <p:pic>
        <p:nvPicPr>
          <p:cNvPr id="428" name="Google Shape;382;p43" descr="Google Shape;382;p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90" y="160919"/>
            <a:ext cx="3778269" cy="4720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387;p4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3" name="Google Shape;388;p44"/>
          <p:cNvSpPr txBox="1"/>
          <p:nvPr>
            <p:ph type="body" idx="1"/>
          </p:nvPr>
        </p:nvSpPr>
        <p:spPr>
          <a:xfrm>
            <a:off x="151424" y="1057724"/>
            <a:ext cx="8520602" cy="3416401"/>
          </a:xfrm>
          <a:prstGeom prst="rect">
            <a:avLst/>
          </a:prstGeom>
        </p:spPr>
        <p:txBody>
          <a:bodyPr/>
          <a:lstStyle/>
          <a:p>
            <a:r>
              <a:t>线程池的作用</a:t>
            </a:r>
          </a:p>
          <a:p>
            <a:pPr marL="914400" lvl="1" indent="-317500">
              <a:buSzPts val="1400"/>
              <a:defRPr sz="1400"/>
            </a:pPr>
            <a:r>
              <a:t>执行提交的任务</a:t>
            </a:r>
          </a:p>
          <a:p>
            <a:pPr marL="914400" lvl="1" indent="-317500">
              <a:buSzPts val="1400"/>
              <a:defRPr sz="1400"/>
            </a:pPr>
            <a:r>
              <a:t>解耦任务提交、执行</a:t>
            </a:r>
          </a:p>
          <a:p>
            <a:pPr marL="914400" lvl="1" indent="-317500">
              <a:buSzPts val="1400"/>
              <a:defRPr sz="1400"/>
            </a:pPr>
            <a:r>
              <a:t>封装线程使用、调度细节</a:t>
            </a:r>
          </a:p>
          <a:p>
            <a:pPr marL="914400" lvl="1" indent="-317500">
              <a:buSzPts val="1400"/>
              <a:defRPr sz="1400"/>
            </a:pPr>
          </a:p>
          <a:p>
            <a:pPr marL="0" indent="457200">
              <a:buSzTx/>
              <a:buNone/>
            </a:pPr>
          </a:p>
          <a:p>
            <a:pPr>
              <a:spcBef>
                <a:spcPts val="1600"/>
              </a:spcBef>
            </a:pPr>
            <a:r>
              <a:t>重要函数：</a:t>
            </a:r>
          </a:p>
          <a:p>
            <a:pPr marL="914400" lvl="1" indent="-317500">
              <a:buSzPts val="1400"/>
              <a:defRPr sz="1400"/>
            </a:pPr>
            <a:r>
              <a:t>execute(Runnable)</a:t>
            </a:r>
          </a:p>
          <a:p>
            <a:pPr marL="914400" lvl="1" indent="-317500">
              <a:buSzPts val="1400"/>
              <a:defRPr sz="1400"/>
            </a:pPr>
            <a:r>
              <a:t>submit(Runnable): 有返回值（Future），可以cancel，线程池处理异常</a:t>
            </a:r>
          </a:p>
          <a:p>
            <a:pPr marL="914400" lvl="1" indent="-317500">
              <a:buSzPts val="1400"/>
              <a:defRPr sz="1400"/>
            </a:pPr>
            <a:r>
              <a:t>shutdown()</a:t>
            </a:r>
          </a:p>
        </p:txBody>
      </p:sp>
      <p:pic>
        <p:nvPicPr>
          <p:cNvPr id="4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024" y="1228707"/>
            <a:ext cx="4946154" cy="161688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393;p4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7" name="Google Shape;394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为什么要使用线程池？</a:t>
            </a:r>
          </a:p>
        </p:txBody>
      </p:sp>
      <p:grpSp>
        <p:nvGrpSpPr>
          <p:cNvPr id="440" name="Google Shape;395;p45"/>
          <p:cNvGrpSpPr/>
          <p:nvPr/>
        </p:nvGrpSpPr>
        <p:grpSpPr>
          <a:xfrm>
            <a:off x="446250" y="1808450"/>
            <a:ext cx="7828799" cy="1581601"/>
            <a:chOff x="0" y="0"/>
            <a:chExt cx="7828798" cy="1581600"/>
          </a:xfrm>
        </p:grpSpPr>
        <p:sp>
          <p:nvSpPr>
            <p:cNvPr id="438" name="矩形"/>
            <p:cNvSpPr/>
            <p:nvPr/>
          </p:nvSpPr>
          <p:spPr>
            <a:xfrm>
              <a:off x="0" y="-1"/>
              <a:ext cx="7828799" cy="1581602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i="1"/>
              </a:pPr>
            </a:p>
          </p:txBody>
        </p:sp>
        <p:sp>
          <p:nvSpPr>
            <p:cNvPr id="439" name="1. 频繁地执行线程创建、销毁，性能开销很大，线程池的线程复用可以有效降低性能开销…"/>
            <p:cNvSpPr txBox="1"/>
            <p:nvPr/>
          </p:nvSpPr>
          <p:spPr>
            <a:xfrm>
              <a:off x="0" y="-1"/>
              <a:ext cx="7828799" cy="144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1. 频繁地执行线程创建、销毁，性能开销很大，线程池的线程复用可以有效降低性能开销</a:t>
              </a:r>
              <a:endParaRPr>
                <a:solidFill>
                  <a:schemeClr val="accent2">
                    <a:lumOff val="21764"/>
                  </a:schemeClr>
                </a:solidFill>
              </a:endParaRP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2. 基于线程池更便于做线程任务监控和性能优化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00;p4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ThreadPool的使用</a:t>
            </a:r>
          </a:p>
        </p:txBody>
      </p:sp>
      <p:sp>
        <p:nvSpPr>
          <p:cNvPr id="443" name="Google Shape;401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5E5E5E"/>
                </a:solidFill>
              </a:defRPr>
            </a:pPr>
            <a:r>
              <a:t>介绍几种常用的线程池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：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>
              <a:spcBef>
                <a:spcPts val="1600"/>
              </a:spcBef>
            </a:pPr>
            <a:r>
              <a:t>单个任务处理时间比较短且任务数量很大（多个线程的线程池）：</a:t>
            </a:r>
          </a:p>
          <a:p>
            <a:pPr marL="914400" lvl="1" indent="-317500">
              <a:buSzPts val="1400"/>
              <a:defRPr sz="1400"/>
            </a:pPr>
            <a:r>
              <a:t>newFixedThreadPool 定长线程池</a:t>
            </a:r>
          </a:p>
          <a:p>
            <a:pPr marL="914400" lvl="1" indent="-317500">
              <a:buSzPts val="1400"/>
              <a:defRPr sz="1400"/>
            </a:pPr>
            <a:r>
              <a:t>newCachedThreadPool 可缓存线程池</a:t>
            </a:r>
          </a:p>
          <a:p>
            <a:pPr>
              <a:spcBef>
                <a:spcPts val="1000"/>
              </a:spcBef>
            </a:pPr>
            <a:r>
              <a:t>执行定时任务（定时线程池）：</a:t>
            </a:r>
          </a:p>
          <a:p>
            <a:pPr marL="914400" lvl="1" indent="-317500">
              <a:buSzPts val="1400"/>
              <a:defRPr sz="1400"/>
            </a:pPr>
            <a:r>
              <a:t>newScheduledThreadPool 定时任务线程池</a:t>
            </a:r>
          </a:p>
          <a:p>
            <a:pPr>
              <a:spcBef>
                <a:spcPts val="1000"/>
              </a:spcBef>
            </a:pPr>
            <a:r>
              <a:t>特定单项任务（单线程线程池）：</a:t>
            </a:r>
          </a:p>
          <a:p>
            <a:pPr marL="914400" lvl="1" indent="-317500">
              <a:buSzPts val="1400"/>
              <a:defRPr sz="1400"/>
            </a:pPr>
            <a:r>
              <a:t>newSingleThreadExecutor 单线程线程池</a:t>
            </a:r>
          </a:p>
        </p:txBody>
      </p:sp>
      <p:pic>
        <p:nvPicPr>
          <p:cNvPr id="44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845" y="2766638"/>
            <a:ext cx="4342475" cy="10759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06;p4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47" name="Google Shape;407;p47"/>
          <p:cNvSpPr txBox="1"/>
          <p:nvPr>
            <p:ph type="body" sz="quarter" idx="1"/>
          </p:nvPr>
        </p:nvSpPr>
        <p:spPr>
          <a:xfrm>
            <a:off x="347374" y="873750"/>
            <a:ext cx="6714302" cy="1213500"/>
          </a:xfrm>
          <a:prstGeom prst="rect">
            <a:avLst/>
          </a:prstGeom>
        </p:spPr>
        <p:txBody>
          <a:bodyPr/>
          <a:lstStyle/>
          <a:p>
            <a:pPr marL="0" indent="0" defTabSz="740410">
              <a:buSzTx/>
              <a:buNone/>
              <a:defRPr sz="1460"/>
            </a:pPr>
            <a:r>
              <a:t>回到之前的例子：</a:t>
            </a:r>
          </a:p>
          <a:p>
            <a:pPr marL="0" indent="0" defTabSz="740410">
              <a:spcBef>
                <a:spcPts val="1200"/>
              </a:spcBef>
              <a:buSzTx/>
              <a:buNone/>
              <a:defRPr sz="1460"/>
            </a:pPr>
            <a:r>
              <a:t>       用户在抖音App中，点击下载视频，下载过程中需要弹出Loading窗，下载结束后提示用户下载成功/失败。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12;p48"/>
          <p:cNvSpPr/>
          <p:nvPr/>
        </p:nvSpPr>
        <p:spPr>
          <a:xfrm>
            <a:off x="0" y="-7476"/>
            <a:ext cx="9144000" cy="5143501"/>
          </a:xfrm>
          <a:prstGeom prst="rect">
            <a:avLst/>
          </a:prstGeom>
          <a:solidFill>
            <a:srgbClr val="2B2B2B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50" name="Google Shape;413;p4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1" name="Google Shape;41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52" name="Google Shape;415;p48" descr="Google Shape;415;p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1" y="67399"/>
            <a:ext cx="3481325" cy="4230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3" name="Google Shape;416;p48" descr="Google Shape;416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17" y="2"/>
            <a:ext cx="4051082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4" name="Google Shape;417;p48"/>
          <p:cNvSpPr/>
          <p:nvPr/>
        </p:nvSpPr>
        <p:spPr>
          <a:xfrm flipH="1">
            <a:off x="4572000" y="-7475"/>
            <a:ext cx="1" cy="514350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22;p49" descr="Google Shape;422;p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008" y="0"/>
            <a:ext cx="4019986" cy="5143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7" name="Google Shape;423;p4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8" name="Google Shape;424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AsyncTask的定义及重要函数：</a:t>
            </a:r>
          </a:p>
          <a:p>
            <a:pPr indent="-317500">
              <a:spcBef>
                <a:spcPts val="1600"/>
              </a:spcBef>
              <a:buSzPts val="1400"/>
              <a:buFontTx/>
              <a:buAutoNum type="arabicPeriod"/>
              <a:defRPr sz="1400"/>
            </a:pPr>
            <a:r>
              <a:t>AsyncTask&lt;Params, Progress, Result&gt;  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onPreExecute：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doInBackground：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publishProgress：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59C4D0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onProgressUpdate：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onPostExecute：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" name="Google Shape;425;p49"/>
          <p:cNvSpPr/>
          <p:nvPr/>
        </p:nvSpPr>
        <p:spPr>
          <a:xfrm>
            <a:off x="7856700" y="166550"/>
            <a:ext cx="125401" cy="11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46"/>
                </a:moveTo>
                <a:lnTo>
                  <a:pt x="5400" y="2044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446"/>
                </a:lnTo>
                <a:lnTo>
                  <a:pt x="21600" y="2044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0" name="Google Shape;426;p49"/>
          <p:cNvSpPr/>
          <p:nvPr/>
        </p:nvSpPr>
        <p:spPr>
          <a:xfrm>
            <a:off x="8281799" y="166549"/>
            <a:ext cx="125401" cy="315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171"/>
                </a:moveTo>
                <a:lnTo>
                  <a:pt x="5400" y="21171"/>
                </a:lnTo>
                <a:lnTo>
                  <a:pt x="5400" y="0"/>
                </a:lnTo>
                <a:lnTo>
                  <a:pt x="16200" y="0"/>
                </a:lnTo>
                <a:lnTo>
                  <a:pt x="16200" y="21171"/>
                </a:lnTo>
                <a:lnTo>
                  <a:pt x="21600" y="211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1" name="Google Shape;427;p49"/>
          <p:cNvSpPr/>
          <p:nvPr/>
        </p:nvSpPr>
        <p:spPr>
          <a:xfrm>
            <a:off x="8706900" y="166549"/>
            <a:ext cx="125401" cy="371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36"/>
                </a:moveTo>
                <a:lnTo>
                  <a:pt x="5400" y="21236"/>
                </a:lnTo>
                <a:lnTo>
                  <a:pt x="5400" y="0"/>
                </a:lnTo>
                <a:lnTo>
                  <a:pt x="16200" y="0"/>
                </a:lnTo>
                <a:lnTo>
                  <a:pt x="16200" y="21236"/>
                </a:lnTo>
                <a:lnTo>
                  <a:pt x="21600" y="212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2" name="Google Shape;428;p49"/>
          <p:cNvSpPr/>
          <p:nvPr/>
        </p:nvSpPr>
        <p:spPr>
          <a:xfrm>
            <a:off x="6199149" y="149737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3" name="Google Shape;429;p49"/>
          <p:cNvSpPr/>
          <p:nvPr/>
        </p:nvSpPr>
        <p:spPr>
          <a:xfrm>
            <a:off x="5752600" y="281772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4" name="Google Shape;430;p49"/>
          <p:cNvSpPr/>
          <p:nvPr/>
        </p:nvSpPr>
        <p:spPr>
          <a:xfrm>
            <a:off x="6144574" y="3471750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5" name="Google Shape;431;p49"/>
          <p:cNvSpPr/>
          <p:nvPr/>
        </p:nvSpPr>
        <p:spPr>
          <a:xfrm>
            <a:off x="6012474" y="401347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6" name="Google Shape;432;p49"/>
          <p:cNvSpPr/>
          <p:nvPr/>
        </p:nvSpPr>
        <p:spPr>
          <a:xfrm>
            <a:off x="6075024" y="70692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7" name="Google Shape;433;p49"/>
          <p:cNvSpPr/>
          <p:nvPr/>
        </p:nvSpPr>
        <p:spPr>
          <a:xfrm>
            <a:off x="7223200" y="178001"/>
            <a:ext cx="182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pic>
        <p:nvPicPr>
          <p:cNvPr id="468" name="Google Shape;434;p49" descr="Google Shape;434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" y="2759349"/>
            <a:ext cx="4422354" cy="16741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39;p5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1" name="Google Shape;440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回顾一下Service：</a:t>
            </a:r>
          </a:p>
          <a:p>
            <a:pPr>
              <a:spcBef>
                <a:spcPts val="1600"/>
              </a:spcBef>
            </a:pPr>
            <a:r>
              <a:t>不需要展示用户界面</a:t>
            </a:r>
          </a:p>
          <a:p>
            <a:r>
              <a:t>执行时间比较长</a:t>
            </a:r>
          </a:p>
          <a:p>
            <a:r>
              <a:t>后台运行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常见Service：</a:t>
            </a:r>
          </a:p>
          <a:p>
            <a:pPr>
              <a:spcBef>
                <a:spcPts val="1600"/>
              </a:spcBef>
            </a:pPr>
            <a:r>
              <a:t>音乐播放</a:t>
            </a:r>
          </a:p>
          <a:p>
            <a:r>
              <a:t>Push推送</a:t>
            </a:r>
          </a:p>
        </p:txBody>
      </p:sp>
      <p:pic>
        <p:nvPicPr>
          <p:cNvPr id="472" name="Google Shape;441;p50" descr="Google Shape;441;p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623" y="216862"/>
            <a:ext cx="2745811" cy="45688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46;p5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7" name="Google Shape;447;p51"/>
          <p:cNvSpPr txBox="1"/>
          <p:nvPr>
            <p:ph type="body" idx="1"/>
          </p:nvPr>
        </p:nvSpPr>
        <p:spPr>
          <a:xfrm>
            <a:off x="311699" y="79675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那什么是IntentService？</a:t>
            </a:r>
          </a:p>
        </p:txBody>
      </p:sp>
      <p:grpSp>
        <p:nvGrpSpPr>
          <p:cNvPr id="480" name="Google Shape;448;p51"/>
          <p:cNvGrpSpPr/>
          <p:nvPr/>
        </p:nvGrpSpPr>
        <p:grpSpPr>
          <a:xfrm>
            <a:off x="451578" y="1423425"/>
            <a:ext cx="7591944" cy="3073540"/>
            <a:chOff x="0" y="0"/>
            <a:chExt cx="7591943" cy="3073539"/>
          </a:xfrm>
        </p:grpSpPr>
        <p:sp>
          <p:nvSpPr>
            <p:cNvPr id="478" name="矩形"/>
            <p:cNvSpPr/>
            <p:nvPr/>
          </p:nvSpPr>
          <p:spPr>
            <a:xfrm>
              <a:off x="0" y="0"/>
              <a:ext cx="7591944" cy="1959923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Service是执行在主线程的。…"/>
            <p:cNvSpPr txBox="1"/>
            <p:nvPr/>
          </p:nvSpPr>
          <p:spPr>
            <a:xfrm>
              <a:off x="0" y="0"/>
              <a:ext cx="7591944" cy="307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       Service是执行在</a:t>
              </a:r>
              <a:r>
                <a:rPr u="sng"/>
                <a:t>主线程</a:t>
              </a:r>
              <a:r>
                <a:t>的。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而很多情况下，我们做的事情非常耗时，需要在单独的线程执行，那么就应该用IntentService。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比如：用Service下载文件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</a:pPr>
              <a:endParaRPr sz="1800" i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53;p52" descr="Google Shape;453;p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74" y="890425"/>
            <a:ext cx="5865800" cy="3811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5" name="Google Shape;454;p5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IntentService示例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7;p1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pic>
        <p:nvPicPr>
          <p:cNvPr id="168" name="Google Shape;98;p17" descr="Google Shape;98;p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300" y="739238"/>
            <a:ext cx="5497944" cy="40994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59;p53" descr="Google Shape;459;p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74" y="796725"/>
            <a:ext cx="4937501" cy="3930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8" name="Google Shape;460;p5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IntentService源码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65;p5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扩展：RxJava - 简单介绍</a:t>
            </a:r>
          </a:p>
        </p:txBody>
      </p:sp>
      <p:sp>
        <p:nvSpPr>
          <p:cNvPr id="491" name="Google Shape;466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92" name="Google Shape;467;p54" descr="Google Shape;467;p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174" y="417074"/>
            <a:ext cx="2912302" cy="654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3" name="Google Shape;468;p54" descr="Google Shape;468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" y="1284749"/>
            <a:ext cx="8473652" cy="28245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73;p55"/>
          <p:cNvSpPr/>
          <p:nvPr/>
        </p:nvSpPr>
        <p:spPr>
          <a:xfrm>
            <a:off x="0" y="-1"/>
            <a:ext cx="461400" cy="1019102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496" name="Google Shape;474;p55"/>
          <p:cNvSpPr txBox="1"/>
          <p:nvPr>
            <p:ph type="body" idx="1"/>
          </p:nvPr>
        </p:nvSpPr>
        <p:spPr>
          <a:xfrm>
            <a:off x="148249" y="105750"/>
            <a:ext cx="8520602" cy="4547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Thread：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RxJava：</a:t>
            </a:r>
          </a:p>
        </p:txBody>
      </p:sp>
      <p:sp>
        <p:nvSpPr>
          <p:cNvPr id="497" name="Google Shape;475;p55"/>
          <p:cNvSpPr/>
          <p:nvPr/>
        </p:nvSpPr>
        <p:spPr>
          <a:xfrm>
            <a:off x="86525" y="3469575"/>
            <a:ext cx="8854500" cy="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498" name="Google Shape;476;p55"/>
          <p:cNvSpPr/>
          <p:nvPr/>
        </p:nvSpPr>
        <p:spPr>
          <a:xfrm>
            <a:off x="7834000" y="4739699"/>
            <a:ext cx="1310101" cy="403801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499" name="Google Shape;477;p55" descr="Google Shape;477;p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775" y="155199"/>
            <a:ext cx="4208201" cy="32370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00" name="Google Shape;478;p55" descr="Google Shape;478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75" y="3546874"/>
            <a:ext cx="6349653" cy="1555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493;p57"/>
          <p:cNvSpPr txBox="1"/>
          <p:nvPr/>
        </p:nvSpPr>
        <p:spPr>
          <a:xfrm>
            <a:off x="1083210" y="679115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508" name="Google Shape;494;p57"/>
          <p:cNvSpPr/>
          <p:nvPr/>
        </p:nvSpPr>
        <p:spPr>
          <a:xfrm>
            <a:off x="1772810" y="111530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09" name="Google Shape;495;p57"/>
          <p:cNvSpPr txBox="1"/>
          <p:nvPr/>
        </p:nvSpPr>
        <p:spPr>
          <a:xfrm>
            <a:off x="1901469" y="968465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510" name="Google Shape;496;p57"/>
          <p:cNvSpPr txBox="1"/>
          <p:nvPr/>
        </p:nvSpPr>
        <p:spPr>
          <a:xfrm>
            <a:off x="1084992" y="1470026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511" name="Google Shape;497;p57"/>
          <p:cNvSpPr/>
          <p:nvPr/>
        </p:nvSpPr>
        <p:spPr>
          <a:xfrm>
            <a:off x="1774593" y="190621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2" name="Google Shape;498;p57"/>
          <p:cNvSpPr txBox="1"/>
          <p:nvPr/>
        </p:nvSpPr>
        <p:spPr>
          <a:xfrm>
            <a:off x="1903975" y="1784264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513" name="Google Shape;499;p57"/>
          <p:cNvSpPr txBox="1"/>
          <p:nvPr/>
        </p:nvSpPr>
        <p:spPr>
          <a:xfrm>
            <a:off x="1087486" y="2285803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514" name="Google Shape;500;p57"/>
          <p:cNvSpPr/>
          <p:nvPr/>
        </p:nvSpPr>
        <p:spPr>
          <a:xfrm>
            <a:off x="1777087" y="2721993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5" name="Google Shape;501;p57"/>
          <p:cNvSpPr txBox="1"/>
          <p:nvPr/>
        </p:nvSpPr>
        <p:spPr>
          <a:xfrm>
            <a:off x="1904400" y="2594665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516" name="Google Shape;502;p57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Android多线程总结</a:t>
            </a:r>
          </a:p>
        </p:txBody>
      </p:sp>
      <p:sp>
        <p:nvSpPr>
          <p:cNvPr id="517" name="Google Shape;503;p57"/>
          <p:cNvSpPr txBox="1"/>
          <p:nvPr/>
        </p:nvSpPr>
        <p:spPr>
          <a:xfrm>
            <a:off x="1091850" y="3074934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518" name="Google Shape;504;p57"/>
          <p:cNvSpPr/>
          <p:nvPr/>
        </p:nvSpPr>
        <p:spPr>
          <a:xfrm>
            <a:off x="1781449" y="351112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9" name="Google Shape;505;p57"/>
          <p:cNvSpPr txBox="1"/>
          <p:nvPr/>
        </p:nvSpPr>
        <p:spPr>
          <a:xfrm>
            <a:off x="1908763" y="3383795"/>
            <a:ext cx="2103602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  <p:grpSp>
        <p:nvGrpSpPr>
          <p:cNvPr id="522" name="Google Shape;506;p57"/>
          <p:cNvGrpSpPr/>
          <p:nvPr/>
        </p:nvGrpSpPr>
        <p:grpSpPr>
          <a:xfrm>
            <a:off x="4816049" y="974425"/>
            <a:ext cx="3327901" cy="436850"/>
            <a:chOff x="0" y="0"/>
            <a:chExt cx="3327899" cy="436849"/>
          </a:xfrm>
        </p:grpSpPr>
        <p:sp>
          <p:nvSpPr>
            <p:cNvPr id="520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多线程的基础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多线程的基础</a:t>
              </a:r>
            </a:p>
          </p:txBody>
        </p:sp>
      </p:grpSp>
      <p:grpSp>
        <p:nvGrpSpPr>
          <p:cNvPr id="525" name="Google Shape;507;p57"/>
          <p:cNvGrpSpPr/>
          <p:nvPr/>
        </p:nvGrpSpPr>
        <p:grpSpPr>
          <a:xfrm>
            <a:off x="4816049" y="2451216"/>
            <a:ext cx="3327901" cy="696668"/>
            <a:chOff x="0" y="0"/>
            <a:chExt cx="3327899" cy="696666"/>
          </a:xfrm>
        </p:grpSpPr>
        <p:sp>
          <p:nvSpPr>
            <p:cNvPr id="523" name="矩形"/>
            <p:cNvSpPr/>
            <p:nvPr/>
          </p:nvSpPr>
          <p:spPr>
            <a:xfrm>
              <a:off x="0" y="115383"/>
              <a:ext cx="3327900" cy="465901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Android中为了简化多线程的使用，…"/>
            <p:cNvSpPr txBox="1"/>
            <p:nvPr/>
          </p:nvSpPr>
          <p:spPr>
            <a:xfrm>
              <a:off x="0" y="-1"/>
              <a:ext cx="3327900" cy="696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Android中为了简化多线程的使用，</a:t>
              </a:r>
            </a:p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而设计的默认封装</a:t>
              </a:r>
            </a:p>
          </p:txBody>
        </p:sp>
      </p:grpSp>
      <p:grpSp>
        <p:nvGrpSpPr>
          <p:cNvPr id="528" name="Google Shape;508;p57"/>
          <p:cNvGrpSpPr/>
          <p:nvPr/>
        </p:nvGrpSpPr>
        <p:grpSpPr>
          <a:xfrm>
            <a:off x="4816049" y="3355725"/>
            <a:ext cx="3327901" cy="465901"/>
            <a:chOff x="0" y="0"/>
            <a:chExt cx="3327899" cy="465900"/>
          </a:xfrm>
        </p:grpSpPr>
        <p:sp>
          <p:nvSpPr>
            <p:cNvPr id="526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Android中无界面异步操作的默认实现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Android中无界面异步操作的默认实现</a:t>
              </a:r>
            </a:p>
          </p:txBody>
        </p:sp>
      </p:grpSp>
      <p:grpSp>
        <p:nvGrpSpPr>
          <p:cNvPr id="531" name="Google Shape;509;p57"/>
          <p:cNvGrpSpPr/>
          <p:nvPr/>
        </p:nvGrpSpPr>
        <p:grpSpPr>
          <a:xfrm>
            <a:off x="4816049" y="1764350"/>
            <a:ext cx="3327901" cy="436851"/>
            <a:chOff x="0" y="0"/>
            <a:chExt cx="3327899" cy="436849"/>
          </a:xfrm>
        </p:grpSpPr>
        <p:sp>
          <p:nvSpPr>
            <p:cNvPr id="529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0" name="对线程进行更好的管理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对线程进行更好的管理</a:t>
              </a:r>
            </a:p>
          </p:txBody>
        </p:sp>
      </p:grpSp>
      <p:sp>
        <p:nvSpPr>
          <p:cNvPr id="532" name="Google Shape;510;p57"/>
          <p:cNvSpPr txBox="1"/>
          <p:nvPr/>
        </p:nvSpPr>
        <p:spPr>
          <a:xfrm>
            <a:off x="1093307" y="382720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33" name="Google Shape;511;p57"/>
          <p:cNvSpPr/>
          <p:nvPr/>
        </p:nvSpPr>
        <p:spPr>
          <a:xfrm>
            <a:off x="1782908" y="426339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34" name="Google Shape;512;p57"/>
          <p:cNvSpPr txBox="1"/>
          <p:nvPr/>
        </p:nvSpPr>
        <p:spPr>
          <a:xfrm>
            <a:off x="1910226" y="4136075"/>
            <a:ext cx="2780701" cy="51879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RxJava</a:t>
            </a:r>
          </a:p>
        </p:txBody>
      </p:sp>
      <p:grpSp>
        <p:nvGrpSpPr>
          <p:cNvPr id="537" name="Google Shape;513;p57"/>
          <p:cNvGrpSpPr/>
          <p:nvPr/>
        </p:nvGrpSpPr>
        <p:grpSpPr>
          <a:xfrm>
            <a:off x="4817507" y="4108000"/>
            <a:ext cx="3327901" cy="465901"/>
            <a:chOff x="0" y="0"/>
            <a:chExt cx="3327899" cy="465900"/>
          </a:xfrm>
        </p:grpSpPr>
        <p:sp>
          <p:nvSpPr>
            <p:cNvPr id="535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当下流行的开发框架下的线程调度方式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当下流行的开发框架下的线程调度方式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18;p58" descr="Google Shape;518;p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0" name="Google Shape;519;p5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自定义View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24;p5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怎么画一个佩奇？</a:t>
            </a:r>
          </a:p>
        </p:txBody>
      </p:sp>
      <p:grpSp>
        <p:nvGrpSpPr>
          <p:cNvPr id="547" name="Google Shape;525;p59"/>
          <p:cNvGrpSpPr/>
          <p:nvPr/>
        </p:nvGrpSpPr>
        <p:grpSpPr>
          <a:xfrm>
            <a:off x="3591900" y="2049725"/>
            <a:ext cx="3214501" cy="442501"/>
            <a:chOff x="0" y="0"/>
            <a:chExt cx="3214499" cy="442499"/>
          </a:xfrm>
        </p:grpSpPr>
        <p:sp>
          <p:nvSpPr>
            <p:cNvPr id="545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Measure: 测量宽高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Measure: 测量宽高</a:t>
              </a:r>
            </a:p>
          </p:txBody>
        </p:sp>
      </p:grpSp>
      <p:grpSp>
        <p:nvGrpSpPr>
          <p:cNvPr id="550" name="Google Shape;526;p59"/>
          <p:cNvGrpSpPr/>
          <p:nvPr/>
        </p:nvGrpSpPr>
        <p:grpSpPr>
          <a:xfrm>
            <a:off x="3591900" y="2640125"/>
            <a:ext cx="3214501" cy="442501"/>
            <a:chOff x="0" y="0"/>
            <a:chExt cx="3214499" cy="442499"/>
          </a:xfrm>
        </p:grpSpPr>
        <p:sp>
          <p:nvSpPr>
            <p:cNvPr id="548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Layout: 计算布局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Layout: 计算布局</a:t>
              </a:r>
            </a:p>
          </p:txBody>
        </p:sp>
      </p:grpSp>
      <p:grpSp>
        <p:nvGrpSpPr>
          <p:cNvPr id="553" name="Google Shape;527;p59"/>
          <p:cNvGrpSpPr/>
          <p:nvPr/>
        </p:nvGrpSpPr>
        <p:grpSpPr>
          <a:xfrm>
            <a:off x="3591900" y="3230524"/>
            <a:ext cx="3214501" cy="442501"/>
            <a:chOff x="0" y="0"/>
            <a:chExt cx="3214499" cy="442499"/>
          </a:xfrm>
        </p:grpSpPr>
        <p:sp>
          <p:nvSpPr>
            <p:cNvPr id="551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Draw：绘制形状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Draw：绘制形状</a:t>
              </a:r>
            </a:p>
          </p:txBody>
        </p:sp>
      </p:grpSp>
      <p:pic>
        <p:nvPicPr>
          <p:cNvPr id="554" name="Google Shape;528;p59" descr="Google Shape;528;p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0" y="811638"/>
            <a:ext cx="2594417" cy="40994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1" animBg="1" advAuto="0"/>
      <p:bldP spid="550" grpId="2" animBg="1" advAuto="0"/>
      <p:bldP spid="553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40;p6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 ViewTree 及 View / ViewGroup 绘制流程</a:t>
            </a:r>
          </a:p>
        </p:txBody>
      </p:sp>
      <p:grpSp>
        <p:nvGrpSpPr>
          <p:cNvPr id="561" name="Google Shape;541;p61"/>
          <p:cNvGrpSpPr/>
          <p:nvPr/>
        </p:nvGrpSpPr>
        <p:grpSpPr>
          <a:xfrm>
            <a:off x="2252043" y="1707635"/>
            <a:ext cx="985801" cy="330681"/>
            <a:chOff x="0" y="0"/>
            <a:chExt cx="985800" cy="330679"/>
          </a:xfrm>
        </p:grpSpPr>
        <p:sp>
          <p:nvSpPr>
            <p:cNvPr id="559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0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4" name="Google Shape;542;p61"/>
          <p:cNvGrpSpPr/>
          <p:nvPr/>
        </p:nvGrpSpPr>
        <p:grpSpPr>
          <a:xfrm>
            <a:off x="958481" y="2627656"/>
            <a:ext cx="985801" cy="330681"/>
            <a:chOff x="0" y="0"/>
            <a:chExt cx="985800" cy="330679"/>
          </a:xfrm>
        </p:grpSpPr>
        <p:sp>
          <p:nvSpPr>
            <p:cNvPr id="562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3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7" name="Google Shape;543;p61"/>
          <p:cNvGrpSpPr/>
          <p:nvPr/>
        </p:nvGrpSpPr>
        <p:grpSpPr>
          <a:xfrm>
            <a:off x="2252043" y="2627656"/>
            <a:ext cx="985801" cy="330681"/>
            <a:chOff x="0" y="0"/>
            <a:chExt cx="985800" cy="330679"/>
          </a:xfrm>
        </p:grpSpPr>
        <p:sp>
          <p:nvSpPr>
            <p:cNvPr id="565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6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0" name="Google Shape;544;p61"/>
          <p:cNvGrpSpPr/>
          <p:nvPr/>
        </p:nvGrpSpPr>
        <p:grpSpPr>
          <a:xfrm>
            <a:off x="3545606" y="2627656"/>
            <a:ext cx="985801" cy="330681"/>
            <a:chOff x="0" y="0"/>
            <a:chExt cx="985800" cy="330679"/>
          </a:xfrm>
        </p:grpSpPr>
        <p:sp>
          <p:nvSpPr>
            <p:cNvPr id="568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9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3" name="Google Shape;545;p61"/>
          <p:cNvGrpSpPr/>
          <p:nvPr/>
        </p:nvGrpSpPr>
        <p:grpSpPr>
          <a:xfrm>
            <a:off x="1605262" y="3547677"/>
            <a:ext cx="985801" cy="330680"/>
            <a:chOff x="0" y="0"/>
            <a:chExt cx="985800" cy="330679"/>
          </a:xfrm>
        </p:grpSpPr>
        <p:sp>
          <p:nvSpPr>
            <p:cNvPr id="571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2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6" name="Google Shape;546;p61"/>
          <p:cNvGrpSpPr/>
          <p:nvPr/>
        </p:nvGrpSpPr>
        <p:grpSpPr>
          <a:xfrm>
            <a:off x="311699" y="3547677"/>
            <a:ext cx="985801" cy="330680"/>
            <a:chOff x="0" y="0"/>
            <a:chExt cx="985800" cy="330679"/>
          </a:xfrm>
        </p:grpSpPr>
        <p:sp>
          <p:nvSpPr>
            <p:cNvPr id="574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5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sp>
        <p:nvSpPr>
          <p:cNvPr id="583" name="Google Shape;547;p61"/>
          <p:cNvSpPr/>
          <p:nvPr/>
        </p:nvSpPr>
        <p:spPr>
          <a:xfrm>
            <a:off x="1450339" y="2039620"/>
            <a:ext cx="129413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777"/>
                </a:lnTo>
                <a:lnTo>
                  <a:pt x="0" y="10777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4" name="Google Shape;548;p61"/>
          <p:cNvSpPr/>
          <p:nvPr/>
        </p:nvSpPr>
        <p:spPr>
          <a:xfrm>
            <a:off x="2744470" y="2039620"/>
            <a:ext cx="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5" name="Google Shape;549;p61"/>
          <p:cNvSpPr/>
          <p:nvPr/>
        </p:nvSpPr>
        <p:spPr>
          <a:xfrm>
            <a:off x="2744470" y="2039620"/>
            <a:ext cx="1292860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77"/>
                </a:lnTo>
                <a:lnTo>
                  <a:pt x="21600" y="10777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6" name="Google Shape;550;p61"/>
          <p:cNvSpPr/>
          <p:nvPr/>
        </p:nvSpPr>
        <p:spPr>
          <a:xfrm>
            <a:off x="803910" y="2960370"/>
            <a:ext cx="64643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800"/>
                </a:lnTo>
                <a:lnTo>
                  <a:pt x="0" y="10800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7" name="Google Shape;551;p61"/>
          <p:cNvSpPr/>
          <p:nvPr/>
        </p:nvSpPr>
        <p:spPr>
          <a:xfrm>
            <a:off x="1450340" y="2960370"/>
            <a:ext cx="647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pic>
        <p:nvPicPr>
          <p:cNvPr id="582" name="Google Shape;552;p61" descr="Google Shape;552;p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800" y="1218238"/>
            <a:ext cx="3030726" cy="32369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57;p62"/>
          <p:cNvSpPr/>
          <p:nvPr/>
        </p:nvSpPr>
        <p:spPr>
          <a:xfrm>
            <a:off x="864749" y="3871574"/>
            <a:ext cx="5400002" cy="636601"/>
          </a:xfrm>
          <a:prstGeom prst="rect">
            <a:avLst/>
          </a:prstGeom>
          <a:solidFill>
            <a:srgbClr val="D0E0E3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2" name="Google Shape;558;p62"/>
          <p:cNvSpPr/>
          <p:nvPr/>
        </p:nvSpPr>
        <p:spPr>
          <a:xfrm>
            <a:off x="864749" y="3128774"/>
            <a:ext cx="5400002" cy="636601"/>
          </a:xfrm>
          <a:prstGeom prst="rect">
            <a:avLst/>
          </a:prstGeom>
          <a:solidFill>
            <a:srgbClr val="F4CCCC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3" name="Google Shape;559;p62"/>
          <p:cNvSpPr/>
          <p:nvPr/>
        </p:nvSpPr>
        <p:spPr>
          <a:xfrm>
            <a:off x="864749" y="2385974"/>
            <a:ext cx="5400002" cy="636601"/>
          </a:xfrm>
          <a:prstGeom prst="rect">
            <a:avLst/>
          </a:prstGeom>
          <a:solidFill>
            <a:srgbClr val="C9DAF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4" name="Google Shape;560;p6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扩展：ViewGroup的绘制流程</a:t>
            </a:r>
          </a:p>
        </p:txBody>
      </p:sp>
      <p:grpSp>
        <p:nvGrpSpPr>
          <p:cNvPr id="597" name="Google Shape;561;p62"/>
          <p:cNvGrpSpPr/>
          <p:nvPr/>
        </p:nvGrpSpPr>
        <p:grpSpPr>
          <a:xfrm>
            <a:off x="953850" y="2483024"/>
            <a:ext cx="1533001" cy="442501"/>
            <a:chOff x="0" y="0"/>
            <a:chExt cx="1533000" cy="442499"/>
          </a:xfrm>
        </p:grpSpPr>
        <p:sp>
          <p:nvSpPr>
            <p:cNvPr id="595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6" name="perform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performMeasure</a:t>
              </a:r>
            </a:p>
          </p:txBody>
        </p:sp>
      </p:grpSp>
      <p:grpSp>
        <p:nvGrpSpPr>
          <p:cNvPr id="600" name="Google Shape;562;p62"/>
          <p:cNvGrpSpPr/>
          <p:nvPr/>
        </p:nvGrpSpPr>
        <p:grpSpPr>
          <a:xfrm>
            <a:off x="953850" y="3225824"/>
            <a:ext cx="1533001" cy="442501"/>
            <a:chOff x="0" y="0"/>
            <a:chExt cx="1533000" cy="442499"/>
          </a:xfrm>
        </p:grpSpPr>
        <p:sp>
          <p:nvSpPr>
            <p:cNvPr id="59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perform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performLayout</a:t>
              </a:r>
            </a:p>
          </p:txBody>
        </p:sp>
      </p:grpSp>
      <p:grpSp>
        <p:nvGrpSpPr>
          <p:cNvPr id="603" name="Google Shape;563;p62"/>
          <p:cNvGrpSpPr/>
          <p:nvPr/>
        </p:nvGrpSpPr>
        <p:grpSpPr>
          <a:xfrm>
            <a:off x="953850" y="3968624"/>
            <a:ext cx="1533001" cy="442501"/>
            <a:chOff x="0" y="0"/>
            <a:chExt cx="1533000" cy="442499"/>
          </a:xfrm>
        </p:grpSpPr>
        <p:sp>
          <p:nvSpPr>
            <p:cNvPr id="60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2" name="perform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performDraw</a:t>
              </a:r>
            </a:p>
          </p:txBody>
        </p:sp>
      </p:grpSp>
      <p:grpSp>
        <p:nvGrpSpPr>
          <p:cNvPr id="606" name="Google Shape;564;p62"/>
          <p:cNvGrpSpPr/>
          <p:nvPr/>
        </p:nvGrpSpPr>
        <p:grpSpPr>
          <a:xfrm>
            <a:off x="2798249" y="2483024"/>
            <a:ext cx="1533001" cy="442501"/>
            <a:chOff x="0" y="0"/>
            <a:chExt cx="1533000" cy="442499"/>
          </a:xfrm>
        </p:grpSpPr>
        <p:sp>
          <p:nvSpPr>
            <p:cNvPr id="60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09" name="Google Shape;565;p62"/>
          <p:cNvGrpSpPr/>
          <p:nvPr/>
        </p:nvGrpSpPr>
        <p:grpSpPr>
          <a:xfrm>
            <a:off x="2798249" y="3225824"/>
            <a:ext cx="1533001" cy="442501"/>
            <a:chOff x="0" y="0"/>
            <a:chExt cx="1533000" cy="442499"/>
          </a:xfrm>
        </p:grpSpPr>
        <p:sp>
          <p:nvSpPr>
            <p:cNvPr id="607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12" name="Google Shape;566;p62"/>
          <p:cNvGrpSpPr/>
          <p:nvPr/>
        </p:nvGrpSpPr>
        <p:grpSpPr>
          <a:xfrm>
            <a:off x="2798249" y="3968624"/>
            <a:ext cx="1533001" cy="442501"/>
            <a:chOff x="0" y="0"/>
            <a:chExt cx="1533000" cy="442499"/>
          </a:xfrm>
        </p:grpSpPr>
        <p:sp>
          <p:nvSpPr>
            <p:cNvPr id="610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grpSp>
        <p:nvGrpSpPr>
          <p:cNvPr id="615" name="Google Shape;567;p62"/>
          <p:cNvGrpSpPr/>
          <p:nvPr/>
        </p:nvGrpSpPr>
        <p:grpSpPr>
          <a:xfrm>
            <a:off x="4642649" y="2483024"/>
            <a:ext cx="1533001" cy="442501"/>
            <a:chOff x="0" y="0"/>
            <a:chExt cx="1533000" cy="442499"/>
          </a:xfrm>
        </p:grpSpPr>
        <p:sp>
          <p:nvSpPr>
            <p:cNvPr id="613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on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onMeasure</a:t>
              </a:r>
            </a:p>
          </p:txBody>
        </p:sp>
      </p:grpSp>
      <p:grpSp>
        <p:nvGrpSpPr>
          <p:cNvPr id="618" name="Google Shape;568;p62"/>
          <p:cNvGrpSpPr/>
          <p:nvPr/>
        </p:nvGrpSpPr>
        <p:grpSpPr>
          <a:xfrm>
            <a:off x="4642649" y="3225824"/>
            <a:ext cx="1533001" cy="442501"/>
            <a:chOff x="0" y="0"/>
            <a:chExt cx="1533000" cy="442499"/>
          </a:xfrm>
        </p:grpSpPr>
        <p:sp>
          <p:nvSpPr>
            <p:cNvPr id="616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on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onLayout</a:t>
              </a:r>
            </a:p>
          </p:txBody>
        </p:sp>
      </p:grpSp>
      <p:grpSp>
        <p:nvGrpSpPr>
          <p:cNvPr id="621" name="Google Shape;569;p62"/>
          <p:cNvGrpSpPr/>
          <p:nvPr/>
        </p:nvGrpSpPr>
        <p:grpSpPr>
          <a:xfrm>
            <a:off x="4642649" y="3968624"/>
            <a:ext cx="1533001" cy="442501"/>
            <a:chOff x="0" y="0"/>
            <a:chExt cx="1533000" cy="442499"/>
          </a:xfrm>
        </p:grpSpPr>
        <p:sp>
          <p:nvSpPr>
            <p:cNvPr id="619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on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onDraw</a:t>
              </a:r>
            </a:p>
          </p:txBody>
        </p:sp>
      </p:grpSp>
      <p:sp>
        <p:nvSpPr>
          <p:cNvPr id="646" name="Google Shape;570;p62"/>
          <p:cNvSpPr/>
          <p:nvPr/>
        </p:nvSpPr>
        <p:spPr>
          <a:xfrm>
            <a:off x="2486978" y="2704274"/>
            <a:ext cx="3112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623" name="Google Shape;571;p62"/>
          <p:cNvSpPr/>
          <p:nvPr/>
        </p:nvSpPr>
        <p:spPr>
          <a:xfrm>
            <a:off x="24868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4" name="Google Shape;572;p62"/>
          <p:cNvSpPr/>
          <p:nvPr/>
        </p:nvSpPr>
        <p:spPr>
          <a:xfrm>
            <a:off x="24868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5" name="Google Shape;573;p62"/>
          <p:cNvSpPr/>
          <p:nvPr/>
        </p:nvSpPr>
        <p:spPr>
          <a:xfrm>
            <a:off x="4331249" y="2704275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6" name="Google Shape;574;p62"/>
          <p:cNvSpPr/>
          <p:nvPr/>
        </p:nvSpPr>
        <p:spPr>
          <a:xfrm>
            <a:off x="43312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7" name="Google Shape;575;p62"/>
          <p:cNvSpPr/>
          <p:nvPr/>
        </p:nvSpPr>
        <p:spPr>
          <a:xfrm>
            <a:off x="43312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grpSp>
        <p:nvGrpSpPr>
          <p:cNvPr id="630" name="Google Shape;576;p62"/>
          <p:cNvGrpSpPr/>
          <p:nvPr/>
        </p:nvGrpSpPr>
        <p:grpSpPr>
          <a:xfrm>
            <a:off x="6746250" y="2483024"/>
            <a:ext cx="1533001" cy="442501"/>
            <a:chOff x="0" y="0"/>
            <a:chExt cx="1533000" cy="442499"/>
          </a:xfrm>
        </p:grpSpPr>
        <p:sp>
          <p:nvSpPr>
            <p:cNvPr id="62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9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33" name="Google Shape;577;p62"/>
          <p:cNvGrpSpPr/>
          <p:nvPr/>
        </p:nvGrpSpPr>
        <p:grpSpPr>
          <a:xfrm>
            <a:off x="6746250" y="3225824"/>
            <a:ext cx="1533001" cy="442501"/>
            <a:chOff x="0" y="0"/>
            <a:chExt cx="1533000" cy="442499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36" name="Google Shape;578;p62"/>
          <p:cNvGrpSpPr/>
          <p:nvPr/>
        </p:nvGrpSpPr>
        <p:grpSpPr>
          <a:xfrm>
            <a:off x="6746250" y="3968624"/>
            <a:ext cx="1533001" cy="442501"/>
            <a:chOff x="0" y="0"/>
            <a:chExt cx="1533000" cy="442499"/>
          </a:xfrm>
        </p:grpSpPr>
        <p:sp>
          <p:nvSpPr>
            <p:cNvPr id="63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sp>
        <p:nvSpPr>
          <p:cNvPr id="637" name="Google Shape;579;p62"/>
          <p:cNvSpPr/>
          <p:nvPr/>
        </p:nvSpPr>
        <p:spPr>
          <a:xfrm>
            <a:off x="6175650" y="2704275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8" name="Google Shape;580;p62"/>
          <p:cNvSpPr/>
          <p:nvPr/>
        </p:nvSpPr>
        <p:spPr>
          <a:xfrm>
            <a:off x="6175650" y="34470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9" name="Google Shape;581;p62"/>
          <p:cNvSpPr/>
          <p:nvPr/>
        </p:nvSpPr>
        <p:spPr>
          <a:xfrm>
            <a:off x="6175650" y="41898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0" name="Google Shape;582;p62"/>
          <p:cNvSpPr txBox="1"/>
          <p:nvPr/>
        </p:nvSpPr>
        <p:spPr>
          <a:xfrm>
            <a:off x="763200" y="1621775"/>
            <a:ext cx="4147200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ViewGroup</a:t>
            </a:r>
          </a:p>
        </p:txBody>
      </p:sp>
      <p:sp>
        <p:nvSpPr>
          <p:cNvPr id="641" name="Google Shape;583;p62"/>
          <p:cNvSpPr txBox="1"/>
          <p:nvPr/>
        </p:nvSpPr>
        <p:spPr>
          <a:xfrm>
            <a:off x="6617999" y="1621775"/>
            <a:ext cx="1661101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</a:t>
            </a:r>
          </a:p>
        </p:txBody>
      </p:sp>
      <p:grpSp>
        <p:nvGrpSpPr>
          <p:cNvPr id="644" name="Google Shape;584;p62"/>
          <p:cNvGrpSpPr/>
          <p:nvPr/>
        </p:nvGrpSpPr>
        <p:grpSpPr>
          <a:xfrm>
            <a:off x="2817599" y="1166475"/>
            <a:ext cx="1494301" cy="370501"/>
            <a:chOff x="0" y="0"/>
            <a:chExt cx="1494299" cy="370500"/>
          </a:xfrm>
        </p:grpSpPr>
        <p:sp>
          <p:nvSpPr>
            <p:cNvPr id="642" name="圆角矩形"/>
            <p:cNvSpPr/>
            <p:nvPr/>
          </p:nvSpPr>
          <p:spPr>
            <a:xfrm>
              <a:off x="0" y="0"/>
              <a:ext cx="1494300" cy="3705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Off val="21764"/>
              </a:schemeClr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performTraversal"/>
            <p:cNvSpPr txBox="1"/>
            <p:nvPr/>
          </p:nvSpPr>
          <p:spPr>
            <a:xfrm>
              <a:off x="54257" y="7417"/>
              <a:ext cx="1385786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performTraversal</a:t>
              </a:r>
            </a:p>
          </p:txBody>
        </p:sp>
      </p:grpSp>
      <p:sp>
        <p:nvSpPr>
          <p:cNvPr id="647" name="Google Shape;585;p62"/>
          <p:cNvSpPr/>
          <p:nvPr/>
        </p:nvSpPr>
        <p:spPr>
          <a:xfrm>
            <a:off x="3564749" y="1541918"/>
            <a:ext cx="2" cy="84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590;p6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0" name="Google Shape;591;p63" descr="Google Shape;591;p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24" y="739249"/>
            <a:ext cx="4572766" cy="4404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596;p6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5" name="Google Shape;597;p64" descr="Google Shape;597;p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100" y="539076"/>
            <a:ext cx="5277802" cy="46044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3;p18" descr="Google Shape;103;p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49" y="1439150"/>
            <a:ext cx="8520603" cy="10091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1" name="Google Shape;104;p1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sp>
        <p:nvSpPr>
          <p:cNvPr id="172" name="抖音app创建的进程"/>
          <p:cNvSpPr txBox="1"/>
          <p:nvPr/>
        </p:nvSpPr>
        <p:spPr>
          <a:xfrm>
            <a:off x="211071" y="999696"/>
            <a:ext cx="2085750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抖音app创建的进程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02;p6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0" name="Google Shape;603;p65" descr="Google Shape;603;p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312" y="651074"/>
            <a:ext cx="6277376" cy="44924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26" y="1119381"/>
            <a:ext cx="3058853" cy="90566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08;p6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447675">
              <a:defRPr sz="117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6" name="Google Shape;609;p66" descr="Google Shape;609;p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98" y="1130399"/>
            <a:ext cx="1917201" cy="36171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7" name="Google Shape;610;p66" descr="Google Shape;610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66" y="1137563"/>
            <a:ext cx="1917202" cy="36027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699" name="Google Shape;611;p66"/>
          <p:cNvGrpSpPr/>
          <p:nvPr/>
        </p:nvGrpSpPr>
        <p:grpSpPr>
          <a:xfrm>
            <a:off x="5435232" y="1137599"/>
            <a:ext cx="2016907" cy="3602701"/>
            <a:chOff x="0" y="0"/>
            <a:chExt cx="2016905" cy="3602699"/>
          </a:xfrm>
        </p:grpSpPr>
        <p:sp>
          <p:nvSpPr>
            <p:cNvPr id="668" name="Google Shape;612;p66"/>
            <p:cNvSpPr/>
            <p:nvPr/>
          </p:nvSpPr>
          <p:spPr>
            <a:xfrm>
              <a:off x="0" y="-1"/>
              <a:ext cx="2016906" cy="3602701"/>
            </a:xfrm>
            <a:prstGeom prst="rect">
              <a:avLst/>
            </a:prstGeom>
            <a:solidFill>
              <a:srgbClr val="4183C4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69" name="Google Shape;613;p66"/>
            <p:cNvSpPr/>
            <p:nvPr/>
          </p:nvSpPr>
          <p:spPr>
            <a:xfrm>
              <a:off x="39290" y="40475"/>
              <a:ext cx="168293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0" name="Google Shape;614;p66"/>
            <p:cNvSpPr/>
            <p:nvPr/>
          </p:nvSpPr>
          <p:spPr>
            <a:xfrm>
              <a:off x="39290" y="609674"/>
              <a:ext cx="1938327" cy="2619601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1" name="Google Shape;615;p66"/>
            <p:cNvSpPr/>
            <p:nvPr/>
          </p:nvSpPr>
          <p:spPr>
            <a:xfrm>
              <a:off x="39290" y="324100"/>
              <a:ext cx="1938327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2" name="Google Shape;616;p66"/>
            <p:cNvSpPr/>
            <p:nvPr/>
          </p:nvSpPr>
          <p:spPr>
            <a:xfrm>
              <a:off x="39290" y="3270099"/>
              <a:ext cx="1938327" cy="2868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3" name="Google Shape;617;p66"/>
            <p:cNvSpPr/>
            <p:nvPr/>
          </p:nvSpPr>
          <p:spPr>
            <a:xfrm>
              <a:off x="85129" y="33119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4" name="Google Shape;618;p66"/>
            <p:cNvSpPr/>
            <p:nvPr/>
          </p:nvSpPr>
          <p:spPr>
            <a:xfrm>
              <a:off x="1760428" y="38525"/>
              <a:ext cx="21718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5" name="Google Shape;619;p66"/>
            <p:cNvSpPr/>
            <p:nvPr/>
          </p:nvSpPr>
          <p:spPr>
            <a:xfrm>
              <a:off x="150036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6" name="Google Shape;620;p66"/>
            <p:cNvSpPr/>
            <p:nvPr/>
          </p:nvSpPr>
          <p:spPr>
            <a:xfrm>
              <a:off x="556876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7" name="Google Shape;621;p66"/>
            <p:cNvSpPr/>
            <p:nvPr/>
          </p:nvSpPr>
          <p:spPr>
            <a:xfrm>
              <a:off x="102862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8" name="Google Shape;622;p66"/>
            <p:cNvSpPr/>
            <p:nvPr/>
          </p:nvSpPr>
          <p:spPr>
            <a:xfrm>
              <a:off x="85129" y="3672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9" name="Google Shape;623;p66"/>
            <p:cNvSpPr/>
            <p:nvPr/>
          </p:nvSpPr>
          <p:spPr>
            <a:xfrm>
              <a:off x="339698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0" name="Google Shape;624;p66"/>
            <p:cNvSpPr/>
            <p:nvPr/>
          </p:nvSpPr>
          <p:spPr>
            <a:xfrm>
              <a:off x="594267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1" name="Google Shape;625;p66"/>
            <p:cNvSpPr/>
            <p:nvPr/>
          </p:nvSpPr>
          <p:spPr>
            <a:xfrm>
              <a:off x="848836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2" name="Google Shape;626;p66"/>
            <p:cNvSpPr/>
            <p:nvPr/>
          </p:nvSpPr>
          <p:spPr>
            <a:xfrm>
              <a:off x="1103405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3" name="Google Shape;627;p66"/>
            <p:cNvSpPr/>
            <p:nvPr/>
          </p:nvSpPr>
          <p:spPr>
            <a:xfrm>
              <a:off x="1357974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4" name="Google Shape;628;p66"/>
            <p:cNvSpPr/>
            <p:nvPr/>
          </p:nvSpPr>
          <p:spPr>
            <a:xfrm>
              <a:off x="1612543" y="3644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5" name="Google Shape;629;p66"/>
            <p:cNvSpPr/>
            <p:nvPr/>
          </p:nvSpPr>
          <p:spPr>
            <a:xfrm>
              <a:off x="1867112" y="364450"/>
              <a:ext cx="110505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6" name="Google Shape;630;p66"/>
            <p:cNvSpPr/>
            <p:nvPr/>
          </p:nvSpPr>
          <p:spPr>
            <a:xfrm>
              <a:off x="85129" y="657650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7" name="Google Shape;631;p66"/>
            <p:cNvSpPr/>
            <p:nvPr/>
          </p:nvSpPr>
          <p:spPr>
            <a:xfrm>
              <a:off x="84583" y="1054849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8" name="Google Shape;632;p66"/>
            <p:cNvSpPr/>
            <p:nvPr/>
          </p:nvSpPr>
          <p:spPr>
            <a:xfrm>
              <a:off x="84583" y="1452049"/>
              <a:ext cx="1847740" cy="107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9" name="Google Shape;633;p66"/>
            <p:cNvSpPr/>
            <p:nvPr/>
          </p:nvSpPr>
          <p:spPr>
            <a:xfrm>
              <a:off x="84583" y="2574049"/>
              <a:ext cx="1847740" cy="65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0" name="Google Shape;634;p66"/>
            <p:cNvSpPr/>
            <p:nvPr/>
          </p:nvSpPr>
          <p:spPr>
            <a:xfrm>
              <a:off x="122509" y="702950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1" name="Google Shape;635;p66"/>
            <p:cNvSpPr/>
            <p:nvPr/>
          </p:nvSpPr>
          <p:spPr>
            <a:xfrm>
              <a:off x="122509" y="882543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2" name="Google Shape;636;p66"/>
            <p:cNvSpPr/>
            <p:nvPr/>
          </p:nvSpPr>
          <p:spPr>
            <a:xfrm>
              <a:off x="122509" y="109630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3" name="Google Shape;637;p66"/>
            <p:cNvSpPr/>
            <p:nvPr/>
          </p:nvSpPr>
          <p:spPr>
            <a:xfrm>
              <a:off x="122509" y="1275894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4" name="Google Shape;638;p66"/>
            <p:cNvSpPr/>
            <p:nvPr/>
          </p:nvSpPr>
          <p:spPr>
            <a:xfrm>
              <a:off x="122509" y="148965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5" name="Google Shape;639;p66"/>
            <p:cNvSpPr/>
            <p:nvPr/>
          </p:nvSpPr>
          <p:spPr>
            <a:xfrm>
              <a:off x="122509" y="1669273"/>
              <a:ext cx="1777345" cy="696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6" name="Google Shape;640;p66"/>
            <p:cNvSpPr/>
            <p:nvPr/>
          </p:nvSpPr>
          <p:spPr>
            <a:xfrm>
              <a:off x="122509" y="2615505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7" name="Google Shape;641;p66"/>
            <p:cNvSpPr/>
            <p:nvPr/>
          </p:nvSpPr>
          <p:spPr>
            <a:xfrm>
              <a:off x="122509" y="2795099"/>
              <a:ext cx="1777345" cy="4341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8" name="Google Shape;642;p66"/>
            <p:cNvSpPr/>
            <p:nvPr/>
          </p:nvSpPr>
          <p:spPr>
            <a:xfrm>
              <a:off x="122509" y="2398771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700" name="Google Shape;643;p66"/>
          <p:cNvSpPr txBox="1"/>
          <p:nvPr/>
        </p:nvSpPr>
        <p:spPr>
          <a:xfrm>
            <a:off x="7615600" y="1732175"/>
            <a:ext cx="1175701" cy="1597301"/>
          </a:xfrm>
          <a:prstGeom prst="rect">
            <a:avLst/>
          </a:prstGeom>
          <a:ln w="12700">
            <a:miter lim="400000"/>
          </a:ln>
          <a:effectLst>
            <a:outerShdw dist="9525" dir="5580000" rotWithShape="0">
              <a:srgbClr val="000000">
                <a:alpha val="20000"/>
              </a:srgbClr>
            </a:outerShdw>
          </a:effec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183C4"/>
                </a:solidFill>
              </a:defRPr>
            </a:pPr>
            <a:r>
              <a:t>▉ 第一层</a:t>
            </a:r>
          </a:p>
          <a:p>
            <a:pPr>
              <a:lnSpc>
                <a:spcPct val="150000"/>
              </a:lnSpc>
              <a:defRPr b="1">
                <a:solidFill>
                  <a:srgbClr val="BF9000"/>
                </a:solidFill>
              </a:defRPr>
            </a:pPr>
            <a:r>
              <a:t>▉ 第二层</a:t>
            </a:r>
          </a:p>
          <a:p>
            <a:pPr>
              <a:lnSpc>
                <a:spcPct val="150000"/>
              </a:lnSpc>
              <a:defRPr b="1">
                <a:solidFill>
                  <a:srgbClr val="6AA84F"/>
                </a:solidFill>
              </a:defRPr>
            </a:pPr>
            <a:r>
              <a:t>▉ 第三层</a:t>
            </a:r>
          </a:p>
          <a:p>
            <a:pPr>
              <a:lnSpc>
                <a:spcPct val="150000"/>
              </a:lnSpc>
              <a:defRPr b="1">
                <a:solidFill>
                  <a:srgbClr val="CC0000"/>
                </a:solidFill>
              </a:defRPr>
            </a:pPr>
            <a:r>
              <a:t>▉ 第四层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648;p6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3" name="Google Shape;649;p6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自定义View最常见操作 - 重写onDraw</a:t>
            </a:r>
          </a:p>
        </p:txBody>
      </p:sp>
      <p:pic>
        <p:nvPicPr>
          <p:cNvPr id="704" name="Google Shape;650;p67" descr="Google Shape;650;p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74" y="1716325"/>
            <a:ext cx="6343126" cy="26954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655;p6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7" name="Google Shape;656;p6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概念解析：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Canvas：画布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Paint：画笔</a:t>
            </a:r>
          </a:p>
        </p:txBody>
      </p:sp>
      <p:pic>
        <p:nvPicPr>
          <p:cNvPr id="708" name="Google Shape;657;p68" descr="Google Shape;657;p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024" y="0"/>
            <a:ext cx="4371976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662;p6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基本绘制-点 (Point)</a:t>
            </a:r>
          </a:p>
        </p:txBody>
      </p:sp>
      <p:pic>
        <p:nvPicPr>
          <p:cNvPr id="713" name="Google Shape;663;p69" descr="Google Shape;663;p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06" y="1867686"/>
            <a:ext cx="2280351" cy="23258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14" name="Google Shape;664;p69" descr="Google Shape;664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49" y="1492312"/>
            <a:ext cx="5986176" cy="3076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669;p7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基本绘制-线 (Line)</a:t>
            </a:r>
          </a:p>
        </p:txBody>
      </p:sp>
      <p:pic>
        <p:nvPicPr>
          <p:cNvPr id="717" name="Google Shape;670;p70" descr="Google Shape;670;p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7" cy="3062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18" name="Google Shape;671;p70" descr="Google Shape;671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2000"/>
            <a:ext cx="2314102" cy="23141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676;p7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基本绘制-圆形 (Circle)</a:t>
            </a:r>
          </a:p>
        </p:txBody>
      </p:sp>
      <p:pic>
        <p:nvPicPr>
          <p:cNvPr id="721" name="Google Shape;677;p71" descr="Google Shape;677;p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6" cy="2933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2" name="Google Shape;678;p71" descr="Google Shape;678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1990"/>
            <a:ext cx="2314102" cy="24534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683;p7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基本绘制-矩形/圆角矩形/椭圆 (Rect / RoundRect / Oval)</a:t>
            </a:r>
          </a:p>
        </p:txBody>
      </p:sp>
      <p:sp>
        <p:nvSpPr>
          <p:cNvPr id="725" name="Google Shape;684;p72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726" name="Google Shape;685;p72" descr="Google Shape;685;p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938" y="1257025"/>
            <a:ext cx="6046124" cy="31459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690;p7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基本绘制-填充</a:t>
            </a:r>
          </a:p>
        </p:txBody>
      </p:sp>
      <p:sp>
        <p:nvSpPr>
          <p:cNvPr id="729" name="Google Shape;691;p73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（代码举例）</a:t>
            </a:r>
          </a:p>
        </p:txBody>
      </p:sp>
      <p:pic>
        <p:nvPicPr>
          <p:cNvPr id="730" name="Google Shape;692;p73" descr="Google Shape;692;p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74" y="665675"/>
            <a:ext cx="4903827" cy="4136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1" name="Google Shape;693;p73" descr="Google Shape;693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556424"/>
            <a:ext cx="2976803" cy="32456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698;p7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绘制文字-基线</a:t>
            </a:r>
          </a:p>
        </p:txBody>
      </p:sp>
      <p:pic>
        <p:nvPicPr>
          <p:cNvPr id="734" name="Google Shape;699;p74" descr="Google Shape;699;p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665" y="3002934"/>
            <a:ext cx="4605573" cy="104053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3" y="2285625"/>
            <a:ext cx="3941121" cy="269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91" y="828113"/>
            <a:ext cx="5043185" cy="136863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09;p19" descr="Google Shape;109;p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68" y="1207616"/>
            <a:ext cx="6141103" cy="3334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5" name="Google Shape;110;p1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线程</a:t>
            </a:r>
          </a:p>
        </p:txBody>
      </p:sp>
      <p:sp>
        <p:nvSpPr>
          <p:cNvPr id="176" name="抖音主进程的部分线程"/>
          <p:cNvSpPr txBox="1"/>
          <p:nvPr/>
        </p:nvSpPr>
        <p:spPr>
          <a:xfrm>
            <a:off x="333761" y="768957"/>
            <a:ext cx="23901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535353"/>
                </a:solidFill>
              </a:defRPr>
            </a:lvl1pPr>
          </a:lstStyle>
          <a:p>
            <a:r>
              <a:t>抖音主进程的部分线程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17;p76"/>
          <p:cNvSpPr/>
          <p:nvPr/>
        </p:nvSpPr>
        <p:spPr>
          <a:xfrm>
            <a:off x="1051200" y="901350"/>
            <a:ext cx="7041599" cy="33408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39" name="Google Shape;718;p7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sp>
        <p:nvSpPr>
          <p:cNvPr id="740" name="Google Shape;719;p76"/>
          <p:cNvSpPr txBox="1"/>
          <p:nvPr/>
        </p:nvSpPr>
        <p:spPr>
          <a:xfrm>
            <a:off x="1778387" y="2137424"/>
            <a:ext cx="5587202" cy="868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</a:lstStyle>
          <a:p>
            <a:r>
              <a:t>hello my world</a:t>
            </a:r>
          </a:p>
        </p:txBody>
      </p:sp>
      <p:sp>
        <p:nvSpPr>
          <p:cNvPr id="741" name="Google Shape;720;p76"/>
          <p:cNvSpPr/>
          <p:nvPr/>
        </p:nvSpPr>
        <p:spPr>
          <a:xfrm>
            <a:off x="1058400" y="2800799"/>
            <a:ext cx="7048801" cy="1"/>
          </a:xfrm>
          <a:prstGeom prst="line">
            <a:avLst/>
          </a:prstGeom>
          <a:ln w="38100">
            <a:solidFill>
              <a:srgbClr val="CC4125"/>
            </a:solidFill>
          </a:ln>
        </p:spPr>
        <p:txBody>
          <a:bodyPr lIns="45719" rIns="45719"/>
          <a:lstStyle/>
          <a:p/>
        </p:txBody>
      </p:sp>
      <p:sp>
        <p:nvSpPr>
          <p:cNvPr id="742" name="Google Shape;721;p76"/>
          <p:cNvSpPr/>
          <p:nvPr/>
        </p:nvSpPr>
        <p:spPr>
          <a:xfrm>
            <a:off x="4532400" y="2532150"/>
            <a:ext cx="79201" cy="79201"/>
          </a:xfrm>
          <a:prstGeom prst="ellipse">
            <a:avLst/>
          </a:prstGeom>
          <a:solidFill>
            <a:srgbClr val="00FF0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3" name="Google Shape;722;p76"/>
          <p:cNvSpPr/>
          <p:nvPr/>
        </p:nvSpPr>
        <p:spPr>
          <a:xfrm flipV="1">
            <a:off x="4600001" y="1886448"/>
            <a:ext cx="569701" cy="657301"/>
          </a:xfrm>
          <a:prstGeom prst="line">
            <a:avLst/>
          </a:prstGeom>
          <a:ln w="19050">
            <a:solidFill>
              <a:srgbClr val="00FF00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4" name="Google Shape;723;p76"/>
          <p:cNvSpPr txBox="1"/>
          <p:nvPr/>
        </p:nvSpPr>
        <p:spPr>
          <a:xfrm>
            <a:off x="5169699" y="1699199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矩形中心</a:t>
            </a:r>
          </a:p>
        </p:txBody>
      </p:sp>
      <p:sp>
        <p:nvSpPr>
          <p:cNvPr id="745" name="Google Shape;724;p76"/>
          <p:cNvSpPr/>
          <p:nvPr/>
        </p:nvSpPr>
        <p:spPr>
          <a:xfrm>
            <a:off x="4600000" y="2840398"/>
            <a:ext cx="526501" cy="687601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46" name="Google Shape;725;p76"/>
          <p:cNvSpPr txBox="1"/>
          <p:nvPr/>
        </p:nvSpPr>
        <p:spPr>
          <a:xfrm>
            <a:off x="5169699" y="3313200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文字绘制的中心</a:t>
            </a:r>
          </a:p>
        </p:txBody>
      </p:sp>
      <p:sp>
        <p:nvSpPr>
          <p:cNvPr id="747" name="Google Shape;726;p76"/>
          <p:cNvSpPr/>
          <p:nvPr/>
        </p:nvSpPr>
        <p:spPr>
          <a:xfrm>
            <a:off x="1051200" y="2571750"/>
            <a:ext cx="704159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8" name="Google Shape;727;p76"/>
          <p:cNvSpPr/>
          <p:nvPr/>
        </p:nvSpPr>
        <p:spPr>
          <a:xfrm flipV="1">
            <a:off x="4573269" y="901350"/>
            <a:ext cx="1" cy="334080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49" name="Google Shape;728;p76"/>
          <p:cNvSpPr/>
          <p:nvPr/>
        </p:nvSpPr>
        <p:spPr>
          <a:xfrm>
            <a:off x="4532400" y="2761200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34;p77" descr="Google Shape;734;p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278" y="842836"/>
            <a:ext cx="2434801" cy="11654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52" name="线条"/>
          <p:cNvSpPr/>
          <p:nvPr/>
        </p:nvSpPr>
        <p:spPr>
          <a:xfrm>
            <a:off x="522649" y="1298395"/>
            <a:ext cx="2398060" cy="1"/>
          </a:xfrm>
          <a:prstGeom prst="line">
            <a:avLst/>
          </a:prstGeom>
          <a:ln>
            <a:solidFill>
              <a:srgbClr val="D783FF"/>
            </a:solidFill>
          </a:ln>
        </p:spPr>
        <p:txBody>
          <a:bodyPr lIns="45719" rIns="45719"/>
          <a:lstStyle/>
          <a:p/>
        </p:txBody>
      </p:sp>
      <p:sp>
        <p:nvSpPr>
          <p:cNvPr id="753" name="线条"/>
          <p:cNvSpPr/>
          <p:nvPr/>
        </p:nvSpPr>
        <p:spPr>
          <a:xfrm>
            <a:off x="524333" y="1555516"/>
            <a:ext cx="2398060" cy="1"/>
          </a:xfrm>
          <a:prstGeom prst="line">
            <a:avLst/>
          </a:prstGeom>
          <a:ln>
            <a:solidFill>
              <a:schemeClr val="accent1">
                <a:lumOff val="9362"/>
              </a:schemeClr>
            </a:solidFill>
          </a:ln>
        </p:spPr>
        <p:txBody>
          <a:bodyPr lIns="45719" rIns="45719"/>
          <a:lstStyle/>
          <a:p/>
        </p:txBody>
      </p:sp>
      <p:sp>
        <p:nvSpPr>
          <p:cNvPr id="754" name="Top"/>
          <p:cNvSpPr txBox="1"/>
          <p:nvPr/>
        </p:nvSpPr>
        <p:spPr>
          <a:xfrm>
            <a:off x="2937803" y="1172203"/>
            <a:ext cx="3089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Top</a:t>
            </a:r>
          </a:p>
        </p:txBody>
      </p:sp>
      <p:sp>
        <p:nvSpPr>
          <p:cNvPr id="755" name="Bottom"/>
          <p:cNvSpPr txBox="1"/>
          <p:nvPr/>
        </p:nvSpPr>
        <p:spPr>
          <a:xfrm>
            <a:off x="2937803" y="1467423"/>
            <a:ext cx="506473" cy="22698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/>
            </a:lvl1pPr>
          </a:lstStyle>
          <a:p>
            <a:r>
              <a:t>Bottom</a:t>
            </a:r>
          </a:p>
        </p:txBody>
      </p:sp>
      <p:pic>
        <p:nvPicPr>
          <p:cNvPr id="75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62" y="2210329"/>
            <a:ext cx="7058085" cy="21995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1298575"/>
            <a:ext cx="5485130" cy="623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39;p7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自定义View总结</a:t>
            </a:r>
          </a:p>
        </p:txBody>
      </p:sp>
      <p:sp>
        <p:nvSpPr>
          <p:cNvPr id="759" name="Google Shape;740;p78"/>
          <p:cNvSpPr txBox="1"/>
          <p:nvPr>
            <p:ph type="body" idx="1"/>
          </p:nvPr>
        </p:nvSpPr>
        <p:spPr>
          <a:xfrm>
            <a:off x="311699" y="860974"/>
            <a:ext cx="8520602" cy="3967202"/>
          </a:xfrm>
          <a:prstGeom prst="rect">
            <a:avLst/>
          </a:prstGeom>
        </p:spPr>
        <p:txBody>
          <a:bodyPr/>
          <a:lstStyle/>
          <a:p>
            <a:pPr marL="420370" indent="-315595" defTabSz="840740">
              <a:buSzPts val="1600"/>
              <a:defRPr sz="1655"/>
            </a:pPr>
            <a:r>
              <a:t>View的绘制流程：</a:t>
            </a:r>
          </a:p>
          <a:p>
            <a:pPr marL="841375" lvl="1" indent="-292100" defTabSz="840740">
              <a:buSzPts val="1200"/>
              <a:defRPr sz="1290"/>
            </a:pPr>
            <a:r>
              <a:t>重要绘制流程：</a:t>
            </a:r>
          </a:p>
          <a:p>
            <a:pPr marL="1261745" lvl="2" indent="-292100" defTabSz="840740">
              <a:buSzPts val="1200"/>
              <a:defRPr sz="1290"/>
            </a:pPr>
            <a:r>
              <a:t>Measure：测量</a:t>
            </a:r>
          </a:p>
          <a:p>
            <a:pPr marL="1261745" lvl="2" indent="-292100" defTabSz="840740">
              <a:buSzPts val="1200"/>
              <a:defRPr sz="1290"/>
            </a:pPr>
            <a:r>
              <a:t>Layout：布局</a:t>
            </a:r>
          </a:p>
          <a:p>
            <a:pPr marL="1261745" lvl="2" indent="-292100" defTabSz="840740">
              <a:buSzPts val="1200"/>
              <a:defRPr sz="1290"/>
            </a:pPr>
            <a:r>
              <a:t>Draw：绘制</a:t>
            </a:r>
          </a:p>
          <a:p>
            <a:pPr marL="841375" lvl="1" indent="-292100" defTabSz="840740">
              <a:spcBef>
                <a:spcPts val="900"/>
              </a:spcBef>
              <a:buSzPts val="1200"/>
              <a:defRPr sz="1290"/>
            </a:pPr>
            <a:r>
              <a:t>以及几个重要函数：</a:t>
            </a:r>
          </a:p>
          <a:p>
            <a:pPr marL="1261745" lvl="2" indent="-292100" defTabSz="840740">
              <a:buSzPts val="1200"/>
              <a:defRPr sz="1290"/>
            </a:pPr>
            <a:r>
              <a:t>invalidate(如果布局没变化，只触发draw) </a:t>
            </a:r>
          </a:p>
          <a:p>
            <a:pPr marL="1261745" lvl="2" indent="-292100" defTabSz="840740">
              <a:buSzPts val="1200"/>
              <a:defRPr sz="1290"/>
            </a:pPr>
            <a:r>
              <a:t>requestLayout(触发layout、measure)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理解 ViewTree 及 ViewGroup 的Measure / Layout / Draw的流程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View自定义绘制：</a:t>
            </a:r>
          </a:p>
          <a:p>
            <a:pPr marL="841375" lvl="1" indent="-292100" defTabSz="840740">
              <a:buSzPts val="1200"/>
              <a:defRPr sz="1290"/>
            </a:pPr>
            <a:r>
              <a:t>绘制图形：点、线、圆形、椭圆、矩形、圆角矩形</a:t>
            </a:r>
          </a:p>
          <a:p>
            <a:pPr marL="841375" lvl="1" indent="-292100" defTabSz="840740">
              <a:buSzPts val="1200"/>
              <a:defRPr sz="1290"/>
            </a:pPr>
            <a:r>
              <a:t>绘制文字：文字的测量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45;p79" descr="Google Shape;745;p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2" name="Google Shape;746;p79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课堂作业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51;p8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时钟App</a:t>
            </a:r>
          </a:p>
        </p:txBody>
      </p:sp>
      <p:sp>
        <p:nvSpPr>
          <p:cNvPr id="765" name="Google Shape;752;p80"/>
          <p:cNvSpPr txBox="1"/>
          <p:nvPr>
            <p:ph type="body" sz="half" idx="1"/>
          </p:nvPr>
        </p:nvSpPr>
        <p:spPr>
          <a:xfrm>
            <a:off x="311699" y="1152475"/>
            <a:ext cx="4073101" cy="3416400"/>
          </a:xfrm>
          <a:prstGeom prst="rect">
            <a:avLst/>
          </a:prstGeom>
        </p:spPr>
        <p:txBody>
          <a:bodyPr/>
          <a:lstStyle/>
          <a:p>
            <a:pPr marL="0" indent="0" defTabSz="694690">
              <a:buSzTx/>
              <a:buNone/>
              <a:defRPr sz="1370"/>
            </a:pPr>
            <a:r>
              <a:t>作业：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绘制时钟界面，包括表盘、时针、分针、秒针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时针、分针、秒针需要跳动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有表盘模式和数字模式，点击页面切换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支持横竖屏切换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</a:p>
          <a:p>
            <a:pPr marL="0" indent="0" defTabSz="694690">
              <a:spcBef>
                <a:spcPts val="1200"/>
              </a:spcBef>
              <a:buSzTx/>
              <a:buNone/>
              <a:defRPr sz="1370"/>
            </a:pPr>
            <a:r>
              <a:t>减分项：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程序会在某些情况下崩溃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逻辑过于复杂</a:t>
            </a:r>
          </a:p>
          <a:p>
            <a:pPr marL="347345" indent="-260350" defTabSz="694690">
              <a:buSzPts val="1300"/>
              <a:buFontTx/>
              <a:buAutoNum type="arabicPeriod"/>
              <a:defRPr sz="1370"/>
            </a:pPr>
            <a:r>
              <a:t>有内存泄露（什么是内存泄露？）</a:t>
            </a:r>
          </a:p>
        </p:txBody>
      </p:sp>
      <p:pic>
        <p:nvPicPr>
          <p:cNvPr id="766" name="Google Shape;753;p80" descr="Google Shape;753;p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00" y="522013"/>
            <a:ext cx="1994334" cy="40994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67" name="Google Shape;754;p80" descr="Google Shape;754;p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76" y="522028"/>
            <a:ext cx="1994326" cy="409943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59;p8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附：内存泄露 - Memory Leak</a:t>
            </a:r>
          </a:p>
        </p:txBody>
      </p:sp>
      <p:sp>
        <p:nvSpPr>
          <p:cNvPr id="770" name="Google Shape;760;p8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48310" indent="-335915" defTabSz="895985"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Java的内存回收机制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一般内存泄漏(traditional memory leak)的原因是：由忘记释放分配的内存导致的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举例：Cursor的泄露</a:t>
            </a:r>
          </a:p>
          <a:p>
            <a:pPr marL="448310" indent="-335915" defTabSz="895985">
              <a:spcBef>
                <a:spcPts val="900"/>
              </a:spcBef>
              <a:buClr>
                <a:srgbClr val="333333"/>
              </a:buClr>
              <a:buSzPts val="1700"/>
              <a:defRPr sz="1765">
                <a:solidFill>
                  <a:srgbClr val="333333"/>
                </a:solidFill>
              </a:defRPr>
            </a:pPr>
            <a:r>
              <a:t>逻辑内存泄漏(logical memory leak)的原因是：当应用不再需要这个对象，当仍未释放该对象的所有引用。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举例：Activity的泄露</a:t>
            </a:r>
          </a:p>
          <a:p>
            <a:pPr marL="895985" lvl="1" indent="-311150" defTabSz="895985">
              <a:spcBef>
                <a:spcPts val="900"/>
              </a:spcBef>
              <a:buClr>
                <a:srgbClr val="333333"/>
              </a:buClr>
              <a:buSzPts val="1300"/>
              <a:defRPr sz="1370">
                <a:solidFill>
                  <a:srgbClr val="333333"/>
                </a:solidFill>
              </a:defRPr>
            </a:pPr>
            <a:r>
              <a:t>最常见原因：内部类引用外部变量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65;p8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773" name="Google Shape;766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indent="-342900"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</a:lstStyle>
          <a:p>
            <a:r>
              <a:t>生动的例子：</a:t>
            </a:r>
          </a:p>
          <a:p>
            <a:pPr lvl="1"/>
            <a:r>
              <a:t>我们在抖音上关注了姚晨，姚晨发布新视频时，我们会收到push通知</a:t>
            </a:r>
          </a:p>
        </p:txBody>
      </p:sp>
      <p:grpSp>
        <p:nvGrpSpPr>
          <p:cNvPr id="776" name="Google Shape;767;p82"/>
          <p:cNvGrpSpPr/>
          <p:nvPr/>
        </p:nvGrpSpPr>
        <p:grpSpPr>
          <a:xfrm>
            <a:off x="1866000" y="3178550"/>
            <a:ext cx="1151401" cy="538451"/>
            <a:chOff x="0" y="0"/>
            <a:chExt cx="1151399" cy="538449"/>
          </a:xfrm>
        </p:grpSpPr>
        <p:sp>
          <p:nvSpPr>
            <p:cNvPr id="774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Subject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Subject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被观察者</a:t>
              </a:r>
            </a:p>
          </p:txBody>
        </p:sp>
      </p:grpSp>
      <p:grpSp>
        <p:nvGrpSpPr>
          <p:cNvPr id="779" name="Google Shape;768;p82"/>
          <p:cNvGrpSpPr/>
          <p:nvPr/>
        </p:nvGrpSpPr>
        <p:grpSpPr>
          <a:xfrm>
            <a:off x="5235600" y="2319951"/>
            <a:ext cx="1151401" cy="538451"/>
            <a:chOff x="0" y="0"/>
            <a:chExt cx="1151399" cy="538449"/>
          </a:xfrm>
        </p:grpSpPr>
        <p:sp>
          <p:nvSpPr>
            <p:cNvPr id="777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2" name="Google Shape;769;p82"/>
          <p:cNvGrpSpPr/>
          <p:nvPr/>
        </p:nvGrpSpPr>
        <p:grpSpPr>
          <a:xfrm>
            <a:off x="5235600" y="2925951"/>
            <a:ext cx="1151401" cy="538451"/>
            <a:chOff x="0" y="0"/>
            <a:chExt cx="1151399" cy="538449"/>
          </a:xfrm>
        </p:grpSpPr>
        <p:sp>
          <p:nvSpPr>
            <p:cNvPr id="780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5" name="Google Shape;770;p82"/>
          <p:cNvGrpSpPr/>
          <p:nvPr/>
        </p:nvGrpSpPr>
        <p:grpSpPr>
          <a:xfrm>
            <a:off x="5235600" y="3531950"/>
            <a:ext cx="1151401" cy="538451"/>
            <a:chOff x="0" y="0"/>
            <a:chExt cx="1151399" cy="538449"/>
          </a:xfrm>
        </p:grpSpPr>
        <p:sp>
          <p:nvSpPr>
            <p:cNvPr id="783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8" name="Google Shape;771;p82"/>
          <p:cNvGrpSpPr/>
          <p:nvPr/>
        </p:nvGrpSpPr>
        <p:grpSpPr>
          <a:xfrm>
            <a:off x="5235600" y="4137950"/>
            <a:ext cx="1151401" cy="538451"/>
            <a:chOff x="0" y="0"/>
            <a:chExt cx="1151399" cy="538449"/>
          </a:xfrm>
        </p:grpSpPr>
        <p:sp>
          <p:nvSpPr>
            <p:cNvPr id="786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sp>
        <p:nvSpPr>
          <p:cNvPr id="794" name="Google Shape;772;p82"/>
          <p:cNvSpPr/>
          <p:nvPr/>
        </p:nvSpPr>
        <p:spPr>
          <a:xfrm>
            <a:off x="3017334" y="2735868"/>
            <a:ext cx="2218267" cy="565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5" name="Google Shape;773;p82"/>
          <p:cNvSpPr/>
          <p:nvPr/>
        </p:nvSpPr>
        <p:spPr>
          <a:xfrm>
            <a:off x="3017334" y="3238333"/>
            <a:ext cx="2218267" cy="1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6" name="Google Shape;774;p82"/>
          <p:cNvSpPr/>
          <p:nvPr/>
        </p:nvSpPr>
        <p:spPr>
          <a:xfrm>
            <a:off x="3017334" y="3508147"/>
            <a:ext cx="2218267" cy="23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7" name="Google Shape;775;p82"/>
          <p:cNvSpPr/>
          <p:nvPr/>
        </p:nvSpPr>
        <p:spPr>
          <a:xfrm>
            <a:off x="3017334" y="3611671"/>
            <a:ext cx="2218267" cy="631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3" name="Google Shape;776;p82"/>
          <p:cNvSpPr txBox="1"/>
          <p:nvPr/>
        </p:nvSpPr>
        <p:spPr>
          <a:xfrm>
            <a:off x="3557699" y="4051074"/>
            <a:ext cx="1353601" cy="3987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200" b="1">
                <a:solidFill>
                  <a:srgbClr val="4183C4"/>
                </a:solidFill>
              </a:defRPr>
            </a:lvl1pPr>
          </a:lstStyle>
          <a:p>
            <a:r>
              <a:t>自动发出通知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81;p8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800" name="Google Shape;78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优点：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解耦，被观察者只知道观察者列表「抽象接口」，被观察者不知道具体的观察者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被观察者发送通知，所有注册的观察者都会收到信息「可以实现广播机制」</a:t>
            </a:r>
          </a:p>
          <a:p>
            <a:pPr marL="0" indent="0">
              <a:buSzTx/>
              <a:buNone/>
            </a:pPr>
            <a:endParaRPr>
              <a:solidFill>
                <a:srgbClr val="333333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Android中的例子：</a:t>
            </a:r>
          </a:p>
          <a:p>
            <a:pPr>
              <a:spcBef>
                <a:spcPts val="1600"/>
              </a:spcBef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View.setOnClickListener(...);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787;p84" descr="Google Shape;787;p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3" name="Google Shape;788;p84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THANKS</a:t>
            </a:r>
          </a:p>
        </p:txBody>
      </p:sp>
      <p:pic>
        <p:nvPicPr>
          <p:cNvPr id="8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37" y="333610"/>
            <a:ext cx="2045701" cy="2045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5;p2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进程、线程总结</a:t>
            </a:r>
          </a:p>
        </p:txBody>
      </p:sp>
      <p:sp>
        <p:nvSpPr>
          <p:cNvPr id="179" name="Google Shape;116;p2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进程是资源分配的基本单位</a:t>
            </a:r>
          </a:p>
          <a:p>
            <a:pPr>
              <a:spcBef>
                <a:spcPts val="1000"/>
              </a:spcBef>
            </a:pPr>
            <a:r>
              <a:t>线程是CPU调度的基本单位</a:t>
            </a:r>
          </a:p>
          <a:p>
            <a:pPr>
              <a:spcBef>
                <a:spcPts val="1000"/>
              </a:spcBef>
            </a:pPr>
            <a:r>
              <a:t>进程可以有多个线程，同一进程的线程共享进程的资源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21;p2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Android主进程&amp;UI线程</a:t>
            </a:r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831850"/>
            <a:ext cx="6353205" cy="29306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27;p22" descr="Google Shape;127;p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5" name="Google Shape;128;p22"/>
          <p:cNvSpPr txBox="1"/>
          <p:nvPr/>
        </p:nvSpPr>
        <p:spPr>
          <a:xfrm>
            <a:off x="644525" y="1584094"/>
            <a:ext cx="6673499" cy="132136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Handler机制</a:t>
            </a:r>
          </a:p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(Android的消息队列机制)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5274</Words>
  <Application>WPS 演示</Application>
  <PresentationFormat/>
  <Paragraphs>586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Arial</vt:lpstr>
      <vt:lpstr>方正书宋_GBK</vt:lpstr>
      <vt:lpstr>Wingdings</vt:lpstr>
      <vt:lpstr>Arial</vt:lpstr>
      <vt:lpstr>Helvetica Neue</vt:lpstr>
      <vt:lpstr>Helvetica Neue Light</vt:lpstr>
      <vt:lpstr>Microsoft Yahei</vt:lpstr>
      <vt:lpstr>Courier New</vt:lpstr>
      <vt:lpstr>宋体</vt:lpstr>
      <vt:lpstr>汉仪书宋二KW</vt:lpstr>
      <vt:lpstr>微软雅黑</vt:lpstr>
      <vt:lpstr>汉仪旗黑KW</vt:lpstr>
      <vt:lpstr>Arial Unicode MS</vt:lpstr>
      <vt:lpstr>Thonburi</vt:lpstr>
      <vt:lpstr>宋体-简</vt:lpstr>
      <vt:lpstr>Wingdings</vt:lpstr>
      <vt:lpstr>Simple Light</vt:lpstr>
      <vt:lpstr>PowerPoint 演示文稿</vt:lpstr>
      <vt:lpstr>●●提纲</vt:lpstr>
      <vt:lpstr>PowerPoint 演示文稿</vt:lpstr>
      <vt:lpstr>进程</vt:lpstr>
      <vt:lpstr>进程</vt:lpstr>
      <vt:lpstr>线程</vt:lpstr>
      <vt:lpstr>进程、线程总结</vt:lpstr>
      <vt:lpstr>Android主进程&amp;UI线程</vt:lpstr>
      <vt:lpstr>PowerPoint 演示文稿</vt:lpstr>
      <vt:lpstr>Handler 是做什么的？</vt:lpstr>
      <vt:lpstr>Handler机制</vt:lpstr>
      <vt:lpstr>Handler的使用举例</vt:lpstr>
      <vt:lpstr>Handler的使用举例</vt:lpstr>
      <vt:lpstr>Handler的使用举例</vt:lpstr>
      <vt:lpstr>Handler的使用</vt:lpstr>
      <vt:lpstr>Handler的常用方法</vt:lpstr>
      <vt:lpstr>Handler原理：消息队列机制</vt:lpstr>
      <vt:lpstr>Handler原理：UI线程与消息队列机制</vt:lpstr>
      <vt:lpstr>Handler原理：UI线程与消息队列机制</vt:lpstr>
      <vt:lpstr>PowerPoint 演示文稿</vt:lpstr>
      <vt:lpstr>PowerPoint 演示文稿</vt:lpstr>
      <vt:lpstr>辨析Runnable/Message</vt:lpstr>
      <vt:lpstr>扩展：ANR</vt:lpstr>
      <vt:lpstr>Handler总结</vt:lpstr>
      <vt:lpstr>PowerPoint 演示文稿</vt:lpstr>
      <vt:lpstr>Android里常用的操作多线程方式</vt:lpstr>
      <vt:lpstr>Thread</vt:lpstr>
      <vt:lpstr>扩展：HandlerThread（Android特有）</vt:lpstr>
      <vt:lpstr>PowerPoint 演示文稿</vt:lpstr>
      <vt:lpstr>扩展：HandlerThread</vt:lpstr>
      <vt:lpstr>ThreadPool</vt:lpstr>
      <vt:lpstr>ThreadPool</vt:lpstr>
      <vt:lpstr>ThreadPool的使用</vt:lpstr>
      <vt:lpstr>AsyncTask</vt:lpstr>
      <vt:lpstr>AsyncTask</vt:lpstr>
      <vt:lpstr>AsyncTask</vt:lpstr>
      <vt:lpstr>IntentService</vt:lpstr>
      <vt:lpstr>IntentService</vt:lpstr>
      <vt:lpstr>IntentService示例</vt:lpstr>
      <vt:lpstr>IntentService源码</vt:lpstr>
      <vt:lpstr>扩展：RxJava - 简单介绍</vt:lpstr>
      <vt:lpstr>PowerPoint 演示文稿</vt:lpstr>
      <vt:lpstr>Android多线程总结</vt:lpstr>
      <vt:lpstr>PowerPoint 演示文稿</vt:lpstr>
      <vt:lpstr>怎么画一个佩奇？</vt:lpstr>
      <vt:lpstr>扩展：详解 ViewTree 及 View / ViewGroup 绘制流程</vt:lpstr>
      <vt:lpstr>扩展：ViewGroup的绘制流程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自定义View-重写onDraw</vt:lpstr>
      <vt:lpstr>自定义View-重写onDraw</vt:lpstr>
      <vt:lpstr>基本绘制-点 (Point)</vt:lpstr>
      <vt:lpstr>基本绘制-线 (Line)</vt:lpstr>
      <vt:lpstr>基本绘制-圆形 (Circle)</vt:lpstr>
      <vt:lpstr>基本绘制-矩形/圆角矩形/椭圆 (Rect / RoundRect / Oval)</vt:lpstr>
      <vt:lpstr>基本绘制-填充</vt:lpstr>
      <vt:lpstr>绘制文字-基线</vt:lpstr>
      <vt:lpstr>基本绘制-文字</vt:lpstr>
      <vt:lpstr>PowerPoint 演示文稿</vt:lpstr>
      <vt:lpstr>自定义View总结</vt:lpstr>
      <vt:lpstr>PowerPoint 演示文稿</vt:lpstr>
      <vt:lpstr>时钟App</vt:lpstr>
      <vt:lpstr>附：内存泄露 - Memory Leak</vt:lpstr>
      <vt:lpstr>附：观察者模式</vt:lpstr>
      <vt:lpstr>附：观察者模式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tonybright</cp:lastModifiedBy>
  <cp:revision>4</cp:revision>
  <dcterms:created xsi:type="dcterms:W3CDTF">2019-07-09T08:12:01Z</dcterms:created>
  <dcterms:modified xsi:type="dcterms:W3CDTF">2019-07-09T08:12:01Z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